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3"/>
  </p:notesMasterIdLst>
  <p:sldIdLst>
    <p:sldId id="256" r:id="rId2"/>
    <p:sldId id="259" r:id="rId3"/>
    <p:sldId id="283" r:id="rId4"/>
    <p:sldId id="277" r:id="rId5"/>
    <p:sldId id="278" r:id="rId6"/>
    <p:sldId id="279" r:id="rId7"/>
    <p:sldId id="280" r:id="rId8"/>
    <p:sldId id="282" r:id="rId9"/>
    <p:sldId id="281" r:id="rId10"/>
    <p:sldId id="275" r:id="rId11"/>
    <p:sldId id="276" r:id="rId12"/>
  </p:sldIdLst>
  <p:sldSz cx="12192000" cy="6858000"/>
  <p:notesSz cx="6858000" cy="9144000"/>
  <p:embeddedFontLst>
    <p:embeddedFont>
      <p:font typeface="Garamond" pitchFamily="18" charset="0"/>
      <p:regular r:id="rId14"/>
      <p:bold r:id="rId15"/>
      <p:italic r:id="rId16"/>
    </p:embeddedFont>
    <p:embeddedFont>
      <p:font typeface="Calibri" pitchFamily="34"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jneGyhY9sax479d5sMphTjAtwd0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876" autoAdjust="0"/>
    <p:restoredTop sz="91694" autoAdjust="0"/>
  </p:normalViewPr>
  <p:slideViewPr>
    <p:cSldViewPr snapToGrid="0" snapToObjects="1">
      <p:cViewPr>
        <p:scale>
          <a:sx n="66" d="100"/>
          <a:sy n="66" d="100"/>
        </p:scale>
        <p:origin x="-276" y="-24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font" Target="fonts/font2.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IN"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4525585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 </a:t>
            </a:r>
            <a:endParaRPr dirty="0"/>
          </a:p>
        </p:txBody>
      </p:sp>
      <p:sp>
        <p:nvSpPr>
          <p:cNvPr id="162" name="Google Shape;16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1</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lvl="0" indent="0"/>
            <a:r>
              <a:rPr lang="en-US" sz="1200" b="1" i="0" u="none" strike="noStrike" cap="none" dirty="0" smtClean="0">
                <a:solidFill>
                  <a:schemeClr val="dk1"/>
                </a:solidFill>
                <a:effectLst/>
                <a:latin typeface="Times New Roman" pitchFamily="18" charset="0"/>
                <a:ea typeface="Calibri"/>
                <a:cs typeface="Times New Roman" pitchFamily="18" charset="0"/>
                <a:sym typeface="Calibri"/>
              </a:rPr>
              <a:t>Introduction </a:t>
            </a:r>
            <a:endParaRPr lang="en-US" sz="1200" b="0" i="0" u="none" strike="noStrike" cap="none" dirty="0" smtClean="0">
              <a:solidFill>
                <a:schemeClr val="dk1"/>
              </a:solidFill>
              <a:effectLst/>
              <a:latin typeface="Times New Roman" pitchFamily="18" charset="0"/>
              <a:ea typeface="Calibri"/>
              <a:cs typeface="Times New Roman" pitchFamily="18" charset="0"/>
              <a:sym typeface="Calibri"/>
            </a:endParaRPr>
          </a:p>
          <a:p>
            <a:pPr indent="0"/>
            <a:r>
              <a:rPr lang="en-US" sz="1200" b="0" i="0" u="none" strike="noStrike" cap="none" dirty="0" smtClean="0">
                <a:solidFill>
                  <a:schemeClr val="dk1"/>
                </a:solidFill>
                <a:effectLst/>
                <a:latin typeface="Times New Roman" pitchFamily="18" charset="0"/>
                <a:ea typeface="Calibri"/>
                <a:cs typeface="Times New Roman" pitchFamily="18" charset="0"/>
                <a:sym typeface="Calibri"/>
              </a:rPr>
              <a:t>E-health is an emerging mode of medical service delivery that integrates information technology, internet and other technologies to make the service delivery fast, efficient and affordable to all. It breaks the boundaries created by time and geographical differences between the patient, the medical professional and the caregivers. It ensures that information is always available as it is needed.  To help understand the advantages of e-health, we shall review a 10 e’s of e-health as outlined by </a:t>
            </a:r>
            <a:r>
              <a:rPr lang="en-US" sz="1200" b="0" i="0" u="none" strike="noStrike" cap="none" dirty="0" err="1" smtClean="0">
                <a:solidFill>
                  <a:schemeClr val="dk1"/>
                </a:solidFill>
                <a:effectLst/>
                <a:latin typeface="Times New Roman" pitchFamily="18" charset="0"/>
                <a:ea typeface="Calibri"/>
                <a:cs typeface="Times New Roman" pitchFamily="18" charset="0"/>
                <a:sym typeface="Calibri"/>
              </a:rPr>
              <a:t>Eysenbach</a:t>
            </a:r>
            <a:r>
              <a:rPr lang="en-US" sz="1200" b="0" i="0" u="none" strike="noStrike" cap="none" dirty="0" smtClean="0">
                <a:solidFill>
                  <a:schemeClr val="dk1"/>
                </a:solidFill>
                <a:effectLst/>
                <a:latin typeface="Times New Roman" pitchFamily="18" charset="0"/>
                <a:ea typeface="Calibri"/>
                <a:cs typeface="Times New Roman" pitchFamily="18" charset="0"/>
                <a:sym typeface="Calibri"/>
              </a:rPr>
              <a:t> (2016).</a:t>
            </a:r>
            <a:r>
              <a:rPr lang="en-US" sz="1200" b="0" i="0" u="none" strike="noStrike" cap="none" baseline="0" dirty="0" smtClean="0">
                <a:solidFill>
                  <a:schemeClr val="dk1"/>
                </a:solidFill>
                <a:effectLst/>
                <a:latin typeface="Times New Roman" pitchFamily="18" charset="0"/>
                <a:ea typeface="Calibri"/>
                <a:cs typeface="Times New Roman" pitchFamily="18" charset="0"/>
                <a:sym typeface="Calibri"/>
              </a:rPr>
              <a:t> </a:t>
            </a:r>
          </a:p>
          <a:p>
            <a:pPr indent="0"/>
            <a:r>
              <a:rPr lang="en-US" sz="1200" b="0" i="0" u="none" strike="noStrike" cap="none" baseline="0" dirty="0" smtClean="0">
                <a:solidFill>
                  <a:schemeClr val="dk1"/>
                </a:solidFill>
                <a:effectLst/>
                <a:latin typeface="Times New Roman" pitchFamily="18" charset="0"/>
                <a:ea typeface="Calibri"/>
                <a:cs typeface="Times New Roman" pitchFamily="18" charset="0"/>
                <a:sym typeface="Calibri"/>
              </a:rPr>
              <a:t>T</a:t>
            </a:r>
            <a:r>
              <a:rPr lang="en-US" dirty="0" smtClean="0">
                <a:latin typeface="Times New Roman" pitchFamily="18" charset="0"/>
                <a:cs typeface="Times New Roman" pitchFamily="18" charset="0"/>
              </a:rPr>
              <a:t>hese initiative is aimed at improving the efficiency and effectiveness of the </a:t>
            </a:r>
            <a:r>
              <a:rPr lang="en-US" sz="1200" b="0" i="0" u="none" strike="noStrike" cap="none" dirty="0" smtClean="0">
                <a:solidFill>
                  <a:schemeClr val="dk1"/>
                </a:solidFill>
                <a:effectLst/>
                <a:latin typeface="Times New Roman" pitchFamily="18" charset="0"/>
                <a:ea typeface="Calibri"/>
                <a:cs typeface="Times New Roman" pitchFamily="18" charset="0"/>
                <a:sym typeface="Calibri"/>
              </a:rPr>
              <a:t>Saudi Arabian’s</a:t>
            </a:r>
            <a:r>
              <a:rPr lang="en-US" dirty="0" smtClean="0">
                <a:latin typeface="Times New Roman" pitchFamily="18" charset="0"/>
                <a:cs typeface="Times New Roman" pitchFamily="18" charset="0"/>
              </a:rPr>
              <a:t> healthcare sector by use of digital transformation and information technology</a:t>
            </a:r>
            <a:r>
              <a:rPr lang="en-US" baseline="0" dirty="0" smtClean="0">
                <a:latin typeface="Times New Roman" pitchFamily="18" charset="0"/>
                <a:cs typeface="Times New Roman" pitchFamily="18" charset="0"/>
              </a:rPr>
              <a:t> (IT). </a:t>
            </a:r>
          </a:p>
          <a:p>
            <a:pPr indent="0"/>
            <a:r>
              <a:rPr lang="en-US" baseline="0" dirty="0" smtClean="0">
                <a:latin typeface="Times New Roman" pitchFamily="18" charset="0"/>
                <a:cs typeface="Times New Roman" pitchFamily="18" charset="0"/>
              </a:rPr>
              <a:t>It will also use </a:t>
            </a:r>
            <a:r>
              <a:rPr lang="en-US" dirty="0" smtClean="0">
                <a:latin typeface="Times New Roman" pitchFamily="18" charset="0"/>
                <a:cs typeface="Times New Roman" pitchFamily="18" charset="0"/>
              </a:rPr>
              <a:t>utilize technology</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to make it easy to access healthcare services at the health center technology</a:t>
            </a:r>
            <a:r>
              <a:rPr lang="en-US" baseline="0" dirty="0" smtClean="0">
                <a:latin typeface="Times New Roman" pitchFamily="18" charset="0"/>
                <a:cs typeface="Times New Roman" pitchFamily="18" charset="0"/>
              </a:rPr>
              <a:t> to be utilized include:</a:t>
            </a:r>
          </a:p>
          <a:p>
            <a:pPr marL="0" lvl="0" indent="0" algn="l" rtl="0">
              <a:spcBef>
                <a:spcPts val="0"/>
              </a:spcBef>
              <a:spcAft>
                <a:spcPts val="0"/>
              </a:spcAft>
              <a:buNone/>
            </a:pPr>
            <a:r>
              <a:rPr lang="en-US" baseline="0"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tele</a:t>
            </a:r>
            <a:r>
              <a:rPr lang="en-US" dirty="0" smtClean="0">
                <a:latin typeface="Times New Roman" pitchFamily="18" charset="0"/>
                <a:cs typeface="Times New Roman" pitchFamily="18" charset="0"/>
              </a:rPr>
              <a:t>-medicine </a:t>
            </a:r>
          </a:p>
          <a:p>
            <a:pPr marL="0" lvl="0" indent="0" algn="l" rtl="0">
              <a:spcBef>
                <a:spcPts val="0"/>
              </a:spcBef>
              <a:spcAft>
                <a:spcPts val="0"/>
              </a:spcAft>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tele</a:t>
            </a:r>
            <a:r>
              <a:rPr lang="en-US" dirty="0" smtClean="0">
                <a:latin typeface="Times New Roman" pitchFamily="18" charset="0"/>
                <a:cs typeface="Times New Roman" pitchFamily="18" charset="0"/>
              </a:rPr>
              <a:t>-consultations</a:t>
            </a:r>
          </a:p>
          <a:p>
            <a:pPr indent="0"/>
            <a:endParaRPr lang="en-US" sz="1200" b="0" i="0" u="none" strike="noStrike" cap="none" dirty="0" smtClean="0">
              <a:solidFill>
                <a:schemeClr val="dk1"/>
              </a:solidFill>
              <a:effectLst/>
              <a:latin typeface="Times New Roman" pitchFamily="18" charset="0"/>
              <a:ea typeface="Calibri"/>
              <a:cs typeface="Times New Roman" pitchFamily="18" charset="0"/>
              <a:sym typeface="Calibri"/>
            </a:endParaRPr>
          </a:p>
          <a:p>
            <a:pPr indent="0"/>
            <a:r>
              <a:rPr lang="en-US" sz="1200" b="0" i="0" u="none" strike="noStrike" cap="none" dirty="0" smtClean="0">
                <a:solidFill>
                  <a:schemeClr val="dk1"/>
                </a:solidFill>
                <a:effectLst/>
                <a:latin typeface="Times New Roman" pitchFamily="18" charset="0"/>
                <a:ea typeface="Calibri"/>
                <a:cs typeface="Times New Roman" pitchFamily="18" charset="0"/>
                <a:sym typeface="Calibri"/>
              </a:rPr>
              <a:t> </a:t>
            </a:r>
          </a:p>
          <a:p>
            <a:pPr marL="0" lvl="0" indent="0" algn="l" rtl="0">
              <a:spcBef>
                <a:spcPts val="0"/>
              </a:spcBef>
              <a:spcAft>
                <a:spcPts val="0"/>
              </a:spcAft>
              <a:buNone/>
            </a:pPr>
            <a:endParaRPr lang="en-US" dirty="0" smtClean="0">
              <a:latin typeface="Times New Roman" pitchFamily="18" charset="0"/>
              <a:cs typeface="Times New Roman" pitchFamily="18" charset="0"/>
            </a:endParaRPr>
          </a:p>
          <a:p>
            <a:pPr marL="0" lvl="0" indent="0" algn="l" rtl="0">
              <a:spcBef>
                <a:spcPts val="0"/>
              </a:spcBef>
              <a:spcAft>
                <a:spcPts val="0"/>
              </a:spcAft>
              <a:buNone/>
            </a:pPr>
            <a:endParaRPr dirty="0">
              <a:latin typeface="Times New Roman" pitchFamily="18" charset="0"/>
              <a:cs typeface="Times New Roman" pitchFamily="18" charset="0"/>
            </a:endParaRPr>
          </a:p>
        </p:txBody>
      </p:sp>
      <p:sp>
        <p:nvSpPr>
          <p:cNvPr id="186" name="Google Shape;18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b="1" i="0" u="none" strike="noStrike" cap="none" dirty="0" smtClean="0">
                <a:solidFill>
                  <a:schemeClr val="dk1"/>
                </a:solidFill>
                <a:effectLst/>
                <a:latin typeface="Calibri"/>
                <a:ea typeface="Calibri"/>
                <a:cs typeface="Calibri"/>
                <a:sym typeface="Calibri"/>
              </a:rPr>
              <a:t>Stakeholders </a:t>
            </a:r>
            <a:endParaRPr lang="en-US" sz="1200" b="0" i="0" u="none" strike="noStrike" cap="none" dirty="0" smtClean="0">
              <a:solidFill>
                <a:schemeClr val="dk1"/>
              </a:solidFill>
              <a:effectLst/>
              <a:latin typeface="Calibri"/>
              <a:ea typeface="Calibri"/>
              <a:cs typeface="Calibri"/>
              <a:sym typeface="Calibri"/>
            </a:endParaRPr>
          </a:p>
          <a:p>
            <a:pPr indent="0" algn="l"/>
            <a:r>
              <a:rPr lang="en-US" sz="1200" b="0" i="0" u="none" strike="noStrike" cap="none" dirty="0" smtClean="0">
                <a:solidFill>
                  <a:schemeClr val="dk1"/>
                </a:solidFill>
                <a:effectLst/>
                <a:latin typeface="Calibri"/>
                <a:ea typeface="Calibri"/>
                <a:cs typeface="Calibri"/>
                <a:sym typeface="Calibri"/>
              </a:rPr>
              <a:t>According to </a:t>
            </a:r>
            <a:r>
              <a:rPr lang="en-US" sz="1200" b="0" i="0" u="none" strike="noStrike" cap="none" dirty="0" err="1" smtClean="0">
                <a:solidFill>
                  <a:schemeClr val="dk1"/>
                </a:solidFill>
                <a:effectLst/>
                <a:latin typeface="Calibri"/>
                <a:ea typeface="Calibri"/>
                <a:cs typeface="Calibri"/>
                <a:sym typeface="Calibri"/>
              </a:rPr>
              <a:t>Nilsen</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Stendal</a:t>
            </a:r>
            <a:r>
              <a:rPr lang="en-US" sz="1200" b="0" i="0" u="none" strike="noStrike" cap="none" dirty="0" smtClean="0">
                <a:solidFill>
                  <a:schemeClr val="dk1"/>
                </a:solidFill>
                <a:effectLst/>
                <a:latin typeface="Calibri"/>
                <a:ea typeface="Calibri"/>
                <a:cs typeface="Calibri"/>
                <a:sym typeface="Calibri"/>
              </a:rPr>
              <a:t> and </a:t>
            </a:r>
            <a:r>
              <a:rPr lang="en-US" sz="1200" b="0" i="0" u="none" strike="noStrike" cap="none" dirty="0" err="1" smtClean="0">
                <a:solidFill>
                  <a:schemeClr val="dk1"/>
                </a:solidFill>
                <a:effectLst/>
                <a:latin typeface="Calibri"/>
                <a:ea typeface="Calibri"/>
                <a:cs typeface="Calibri"/>
                <a:sym typeface="Calibri"/>
              </a:rPr>
              <a:t>Gullslett</a:t>
            </a:r>
            <a:r>
              <a:rPr lang="en-US" sz="1200" b="0" i="0" u="none" strike="noStrike" cap="none" dirty="0" smtClean="0">
                <a:solidFill>
                  <a:schemeClr val="dk1"/>
                </a:solidFill>
                <a:effectLst/>
                <a:latin typeface="Calibri"/>
                <a:ea typeface="Calibri"/>
                <a:cs typeface="Calibri"/>
                <a:sym typeface="Calibri"/>
              </a:rPr>
              <a:t> (2020) the stakeholders in e-health can be categorized as internal or external. Internal stakeholders are the end users of the e-health such as health care professionals such as the patient, health center managers, e-health project managers and other staffs that are in the e-health sector. External stakeholders are not directly involved in the e-health care but are involved in one way or the other. They include next of kin, vendors, politicians, federal government, NGOs etc. </a:t>
            </a:r>
          </a:p>
          <a:p>
            <a:pPr algn="l"/>
            <a:r>
              <a:rPr lang="en-US" sz="1200" b="0" i="0" u="none" strike="noStrike" cap="none" dirty="0" smtClean="0">
                <a:solidFill>
                  <a:schemeClr val="dk1"/>
                </a:solidFill>
                <a:effectLst/>
                <a:latin typeface="Calibri"/>
                <a:ea typeface="Calibri"/>
                <a:cs typeface="Calibri"/>
                <a:sym typeface="Calibri"/>
              </a:rPr>
              <a:t> </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IN" sz="1200" b="0" i="0" u="none" strike="noStrike" cap="none" smtClean="0">
                <a:solidFill>
                  <a:schemeClr val="dk1"/>
                </a:solidFill>
                <a:latin typeface="Calibri"/>
                <a:ea typeface="Calibri"/>
                <a:cs typeface="Calibri"/>
                <a:sym typeface="Calibri"/>
              </a:rPr>
              <a:t>3</a:t>
            </a:fld>
            <a:endParaRPr lang="en-IN"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3807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r>
              <a:rPr lang="en-US" sz="1200" b="1" i="0" u="none" strike="noStrike" cap="none" dirty="0" smtClean="0">
                <a:solidFill>
                  <a:schemeClr val="dk1"/>
                </a:solidFill>
                <a:effectLst/>
                <a:latin typeface="Calibri"/>
                <a:ea typeface="Calibri"/>
                <a:cs typeface="Calibri"/>
                <a:sym typeface="Calibri"/>
              </a:rPr>
              <a:t>Efficiency</a:t>
            </a:r>
            <a:endParaRPr lang="en-US" sz="1200" b="0" i="0" u="none" strike="noStrike" cap="none" dirty="0" smtClean="0">
              <a:solidFill>
                <a:schemeClr val="dk1"/>
              </a:solidFill>
              <a:effectLst/>
              <a:latin typeface="Calibri"/>
              <a:ea typeface="Calibri"/>
              <a:cs typeface="Calibri"/>
              <a:sym typeface="Calibri"/>
            </a:endParaRPr>
          </a:p>
          <a:p>
            <a:pPr marL="457200" lvl="0" indent="0">
              <a:buFont typeface="Wingdings" pitchFamily="2" charset="2"/>
              <a:buNone/>
            </a:pPr>
            <a:r>
              <a:rPr lang="en-US" sz="1200" b="0" i="0" u="none" strike="noStrike" cap="none" dirty="0" smtClean="0">
                <a:solidFill>
                  <a:schemeClr val="dk1"/>
                </a:solidFill>
                <a:effectLst/>
                <a:latin typeface="Calibri"/>
                <a:ea typeface="Calibri"/>
                <a:cs typeface="Calibri"/>
                <a:sym typeface="Calibri"/>
              </a:rPr>
              <a:t>According to </a:t>
            </a:r>
            <a:r>
              <a:rPr lang="en-US" sz="1200" dirty="0" smtClean="0"/>
              <a:t>Kreps, (2020)</a:t>
            </a:r>
            <a:r>
              <a:rPr lang="en-US" sz="1200" baseline="0" dirty="0" smtClean="0"/>
              <a:t> </a:t>
            </a:r>
            <a:r>
              <a:rPr lang="en-US" sz="1200" b="0" i="0" u="none" strike="noStrike" cap="none" baseline="0" dirty="0" smtClean="0">
                <a:solidFill>
                  <a:schemeClr val="dk1"/>
                </a:solidFill>
                <a:effectLst/>
                <a:latin typeface="Calibri"/>
                <a:cs typeface="Calibri"/>
                <a:sym typeface="Calibri"/>
              </a:rPr>
              <a:t>t</a:t>
            </a:r>
            <a:r>
              <a:rPr lang="en-US" sz="1200" b="0" i="0" u="none" strike="noStrike" cap="none" dirty="0" smtClean="0">
                <a:solidFill>
                  <a:schemeClr val="dk1"/>
                </a:solidFill>
                <a:effectLst/>
                <a:latin typeface="Calibri"/>
                <a:ea typeface="Calibri"/>
                <a:cs typeface="Calibri"/>
                <a:sym typeface="Calibri"/>
              </a:rPr>
              <a:t>he e-health has a potential of promoting efficiency in delivery of services.</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This reduces the total cost of treatment which makes treatment affordable to all.</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E-health ensures a real time and efficient communication between departments and hospitals that enables efficiency by avoiding duplication of diagnosis as well as therapeutically interventions </a:t>
            </a:r>
          </a:p>
          <a:p>
            <a:pPr indent="0"/>
            <a:r>
              <a:rPr lang="en-US" sz="1200" b="1" i="0" u="none" strike="noStrike" cap="none" dirty="0" smtClean="0">
                <a:solidFill>
                  <a:schemeClr val="dk1"/>
                </a:solidFill>
                <a:effectLst/>
                <a:latin typeface="Calibri"/>
                <a:ea typeface="Calibri"/>
                <a:cs typeface="Calibri"/>
                <a:sym typeface="Calibri"/>
              </a:rPr>
              <a:t>Enhancing quality </a:t>
            </a:r>
            <a:endParaRPr lang="en-US" sz="1200" b="0" i="0" u="none" strike="noStrike" cap="none" dirty="0" smtClean="0">
              <a:solidFill>
                <a:schemeClr val="dk1"/>
              </a:solidFill>
              <a:effectLst/>
              <a:latin typeface="Calibri"/>
              <a:ea typeface="Calibri"/>
              <a:cs typeface="Calibri"/>
              <a:sym typeface="Calibri"/>
            </a:endParaRPr>
          </a:p>
          <a:p>
            <a:pPr marL="457200" lvl="0" indent="0">
              <a:buFont typeface="Wingdings" pitchFamily="2" charset="2"/>
              <a:buNone/>
            </a:pPr>
            <a:r>
              <a:rPr lang="en-US" sz="1200" b="0" i="0" u="none" strike="noStrike" cap="none" dirty="0" smtClean="0">
                <a:solidFill>
                  <a:schemeClr val="dk1"/>
                </a:solidFill>
                <a:effectLst/>
                <a:latin typeface="Calibri"/>
                <a:ea typeface="Calibri"/>
                <a:cs typeface="Calibri"/>
                <a:sym typeface="Calibri"/>
              </a:rPr>
              <a:t>E-health enable in enhancing the quality of medical care.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Services offered using health ensure that it is possible to do a comparison between sectors offering the services and thus improvement is assured.</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Quality assurance is also enabled through multiagency monitoring of the services being offered at the facility.</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Patients get information that directs them to the best service provider in time </a:t>
            </a:r>
          </a:p>
          <a:p>
            <a:pPr indent="0"/>
            <a:r>
              <a:rPr lang="en-US" sz="1200" b="1" i="0" u="none" strike="noStrike" cap="none" dirty="0" smtClean="0">
                <a:solidFill>
                  <a:schemeClr val="dk1"/>
                </a:solidFill>
                <a:effectLst/>
                <a:latin typeface="Calibri"/>
                <a:ea typeface="Calibri"/>
                <a:cs typeface="Calibri"/>
                <a:sym typeface="Calibri"/>
              </a:rPr>
              <a:t> </a:t>
            </a:r>
            <a:endParaRPr lang="en-US" sz="1200" b="0" i="0" u="none" strike="noStrike" cap="none" dirty="0" smtClean="0">
              <a:solidFill>
                <a:schemeClr val="dk1"/>
              </a:solidFill>
              <a:effectLst/>
              <a:latin typeface="Calibri"/>
              <a:ea typeface="Calibri"/>
              <a:cs typeface="Calibri"/>
              <a:sym typeface="Calibri"/>
            </a:endParaRPr>
          </a:p>
          <a:p>
            <a:pPr indent="0"/>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IN" sz="1200" b="0" i="0" u="none" strike="noStrike" cap="none" smtClean="0">
                <a:solidFill>
                  <a:schemeClr val="dk1"/>
                </a:solidFill>
                <a:latin typeface="Calibri"/>
                <a:ea typeface="Calibri"/>
                <a:cs typeface="Calibri"/>
                <a:sym typeface="Calibri"/>
              </a:rPr>
              <a:t>4</a:t>
            </a:fld>
            <a:endParaRPr lang="en-IN"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53590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r>
              <a:rPr lang="en-US" sz="1200" b="1" i="0" u="none" strike="noStrike" cap="none" dirty="0" smtClean="0">
                <a:solidFill>
                  <a:schemeClr val="dk1"/>
                </a:solidFill>
                <a:effectLst/>
                <a:latin typeface="Calibri"/>
                <a:ea typeface="Calibri"/>
                <a:cs typeface="Calibri"/>
                <a:sym typeface="Calibri"/>
              </a:rPr>
              <a:t>Evidence based</a:t>
            </a:r>
            <a:endParaRPr lang="en-US" sz="1200" b="0" i="0" u="none" strike="noStrike" cap="none" dirty="0" smtClean="0">
              <a:solidFill>
                <a:schemeClr val="dk1"/>
              </a:solidFill>
              <a:effectLst/>
              <a:latin typeface="Calibri"/>
              <a:ea typeface="Calibri"/>
              <a:cs typeface="Calibri"/>
              <a:sym typeface="Calibri"/>
            </a:endParaRPr>
          </a:p>
          <a:p>
            <a:pPr lvl="0" indent="0"/>
            <a:r>
              <a:rPr lang="en-US" sz="1200" b="0" i="0" u="none" strike="noStrike" cap="none" dirty="0" smtClean="0">
                <a:solidFill>
                  <a:schemeClr val="dk1"/>
                </a:solidFill>
                <a:effectLst/>
                <a:latin typeface="Calibri"/>
                <a:ea typeface="Calibri"/>
                <a:cs typeface="Calibri"/>
                <a:sym typeface="Calibri"/>
              </a:rPr>
              <a:t>Through availability and access to information, the e-health becomes evidence based. Evidence based practices increase the quality of the medical care.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Besides, the care results to minimum misdiagnosis and mistreatment which promote the effectiveness of medical care</a:t>
            </a:r>
          </a:p>
          <a:p>
            <a:pPr lvl="0"/>
            <a:r>
              <a:rPr lang="en-US" sz="1200" b="1" i="0" u="none" strike="noStrike" cap="none" dirty="0" smtClean="0">
                <a:solidFill>
                  <a:schemeClr val="dk1"/>
                </a:solidFill>
                <a:effectLst/>
                <a:latin typeface="Calibri"/>
                <a:ea typeface="Calibri"/>
                <a:cs typeface="Calibri"/>
                <a:sym typeface="Calibri"/>
              </a:rPr>
              <a:t>Empowerment</a:t>
            </a:r>
            <a:endParaRPr lang="en-US" sz="1200" b="0" i="0" u="none" strike="noStrike" cap="none" dirty="0" smtClean="0">
              <a:solidFill>
                <a:schemeClr val="dk1"/>
              </a:solidFill>
              <a:effectLst/>
              <a:latin typeface="Calibri"/>
              <a:ea typeface="Calibri"/>
              <a:cs typeface="Calibri"/>
              <a:sym typeface="Calibri"/>
            </a:endParaRPr>
          </a:p>
          <a:p>
            <a:pPr lvl="0" indent="0"/>
            <a:r>
              <a:rPr lang="en-US" sz="1200" b="0" i="0" u="none" strike="noStrike" cap="none" dirty="0" smtClean="0">
                <a:solidFill>
                  <a:schemeClr val="dk1"/>
                </a:solidFill>
                <a:effectLst/>
                <a:latin typeface="Calibri"/>
                <a:ea typeface="Calibri"/>
                <a:cs typeface="Calibri"/>
                <a:sym typeface="Calibri"/>
              </a:rPr>
              <a:t>The consumers as well as the patients are empowered by use of evidence based medicine and personalization of documentation (</a:t>
            </a:r>
            <a:r>
              <a:rPr lang="en-US" sz="1200" dirty="0" smtClean="0"/>
              <a:t>Tare</a:t>
            </a:r>
            <a:r>
              <a:rPr lang="en-US" sz="1200" baseline="0" dirty="0" smtClean="0"/>
              <a:t> and </a:t>
            </a:r>
            <a:r>
              <a:rPr lang="en-US" sz="1200" dirty="0" err="1" smtClean="0"/>
              <a:t>Garge</a:t>
            </a:r>
            <a:r>
              <a:rPr lang="en-US" sz="1200" baseline="0" dirty="0" smtClean="0"/>
              <a:t> </a:t>
            </a:r>
            <a:r>
              <a:rPr lang="en-US" sz="1200" dirty="0" smtClean="0"/>
              <a:t>2020)</a:t>
            </a:r>
            <a:r>
              <a:rPr lang="en-US" sz="1200" b="0" i="0" u="none" strike="noStrike" cap="none" dirty="0" smtClean="0">
                <a:solidFill>
                  <a:schemeClr val="dk1"/>
                </a:solidFill>
                <a:effectLst/>
                <a:latin typeface="Calibri"/>
                <a:ea typeface="Calibri"/>
                <a:cs typeface="Calibri"/>
                <a:sym typeface="Calibri"/>
              </a:rPr>
              <a:t>. The patient and their caregiver have access to the documents and can refer to them at their wishes.</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The e-health promotes patient-centered service delivery that ensures patients are given utmost priority.</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The patients are empowered by being able to access medical service by click of a mouse</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IN" sz="1200" b="0" i="0" u="none" strike="noStrike" cap="none" smtClean="0">
                <a:solidFill>
                  <a:schemeClr val="dk1"/>
                </a:solidFill>
                <a:latin typeface="Calibri"/>
                <a:ea typeface="Calibri"/>
                <a:cs typeface="Calibri"/>
                <a:sym typeface="Calibri"/>
              </a:rPr>
              <a:t>5</a:t>
            </a:fld>
            <a:endParaRPr lang="en-IN"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35143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cap="none" dirty="0" smtClean="0">
                <a:solidFill>
                  <a:schemeClr val="dk1"/>
                </a:solidFill>
                <a:effectLst/>
                <a:latin typeface="Calibri"/>
                <a:ea typeface="Calibri"/>
                <a:cs typeface="Calibri"/>
                <a:sym typeface="Calibri"/>
              </a:rPr>
              <a:t>Encouragement</a:t>
            </a:r>
            <a:r>
              <a:rPr lang="en-US" sz="1200" b="0" i="0" u="none" strike="noStrike" cap="none" dirty="0" smtClean="0">
                <a:solidFill>
                  <a:schemeClr val="dk1"/>
                </a:solidFill>
                <a:effectLst/>
                <a:latin typeface="Calibri"/>
                <a:ea typeface="Calibri"/>
                <a:cs typeface="Calibri"/>
                <a:sym typeface="Calibri"/>
              </a:rPr>
              <a:t> </a:t>
            </a:r>
          </a:p>
          <a:p>
            <a:pPr indent="0"/>
            <a:r>
              <a:rPr lang="en-US" sz="1200" b="0" i="0" u="none" strike="noStrike" cap="none" dirty="0" smtClean="0">
                <a:solidFill>
                  <a:schemeClr val="dk1"/>
                </a:solidFill>
                <a:effectLst/>
                <a:latin typeface="Calibri"/>
                <a:ea typeface="Calibri"/>
                <a:cs typeface="Calibri"/>
                <a:sym typeface="Calibri"/>
              </a:rPr>
              <a:t>The e-health encourage development of good patient-health Care professional relationship. This is as a result of shared information between the hospital and the patient (</a:t>
            </a:r>
            <a:r>
              <a:rPr lang="en-US" sz="1200" dirty="0" smtClean="0"/>
              <a:t>Tare</a:t>
            </a:r>
            <a:r>
              <a:rPr lang="en-US" sz="1200" baseline="0" dirty="0" smtClean="0"/>
              <a:t> and </a:t>
            </a:r>
            <a:r>
              <a:rPr lang="en-US" sz="1200" dirty="0" err="1" smtClean="0"/>
              <a:t>Garge</a:t>
            </a:r>
            <a:r>
              <a:rPr lang="en-US" sz="1200" baseline="0" dirty="0" smtClean="0"/>
              <a:t> </a:t>
            </a:r>
            <a:r>
              <a:rPr lang="en-US" sz="1200" dirty="0" smtClean="0"/>
              <a:t>2020)</a:t>
            </a:r>
            <a:r>
              <a:rPr lang="en-US" sz="1200" b="0" i="0" u="none" strike="noStrike" cap="none" dirty="0" smtClean="0">
                <a:solidFill>
                  <a:schemeClr val="dk1"/>
                </a:solidFill>
                <a:effectLst/>
                <a:latin typeface="Calibri"/>
                <a:ea typeface="Calibri"/>
                <a:cs typeface="Calibri"/>
                <a:sym typeface="Calibri"/>
              </a:rPr>
              <a:t>.</a:t>
            </a:r>
          </a:p>
          <a:p>
            <a:r>
              <a:rPr lang="en-US" sz="1200" b="1" i="0" u="none" strike="noStrike" cap="none" dirty="0" smtClean="0">
                <a:solidFill>
                  <a:schemeClr val="dk1"/>
                </a:solidFill>
                <a:effectLst/>
                <a:latin typeface="Calibri"/>
                <a:ea typeface="Calibri"/>
                <a:cs typeface="Calibri"/>
                <a:sym typeface="Calibri"/>
              </a:rPr>
              <a:t>Education</a:t>
            </a:r>
            <a:endParaRPr lang="en-US" sz="1200" b="0" i="0" u="none" strike="noStrike" cap="none" dirty="0" smtClean="0">
              <a:solidFill>
                <a:schemeClr val="dk1"/>
              </a:solidFill>
              <a:effectLst/>
              <a:latin typeface="Calibri"/>
              <a:ea typeface="Calibri"/>
              <a:cs typeface="Calibri"/>
              <a:sym typeface="Calibri"/>
            </a:endParaRPr>
          </a:p>
          <a:p>
            <a:pPr indent="0"/>
            <a:r>
              <a:rPr lang="en-US" sz="1200" b="0" i="0" u="none" strike="noStrike" cap="none" dirty="0" smtClean="0">
                <a:solidFill>
                  <a:schemeClr val="dk1"/>
                </a:solidFill>
                <a:effectLst/>
                <a:latin typeface="Calibri"/>
                <a:ea typeface="Calibri"/>
                <a:cs typeface="Calibri"/>
                <a:sym typeface="Calibri"/>
              </a:rPr>
              <a:t>The e-health is information based as both the health professionals as well as the patient have access to information. Doctors are able to look for most reliable information from online platforms once faced with challenging situation. Through a click of a mouse, the health professional is able to acquire information that regards to history of the patient and his previous treatment to enable him provides the best care </a:t>
            </a:r>
            <a:r>
              <a:rPr lang="en-US" sz="1200" b="0" i="0" u="none" strike="noStrike" cap="none" dirty="0" err="1" smtClean="0">
                <a:solidFill>
                  <a:schemeClr val="dk1"/>
                </a:solidFill>
                <a:effectLst/>
                <a:latin typeface="Calibri"/>
                <a:ea typeface="Calibri"/>
                <a:cs typeface="Calibri"/>
                <a:sym typeface="Calibri"/>
              </a:rPr>
              <a:t>possible.On</a:t>
            </a:r>
            <a:r>
              <a:rPr lang="en-US" sz="1200" b="0" i="0" u="none" strike="noStrike" cap="none" dirty="0" smtClean="0">
                <a:solidFill>
                  <a:schemeClr val="dk1"/>
                </a:solidFill>
                <a:effectLst/>
                <a:latin typeface="Calibri"/>
                <a:ea typeface="Calibri"/>
                <a:cs typeface="Calibri"/>
                <a:sym typeface="Calibri"/>
              </a:rPr>
              <a:t> the other hand, the patient is able to get information regarding the illness and the treatment modes. Once they acquire such information, they are able to follow the doctors instructions which leads to faster healing </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IN" sz="1200" b="0" i="0" u="none" strike="noStrike" cap="none" smtClean="0">
                <a:solidFill>
                  <a:schemeClr val="dk1"/>
                </a:solidFill>
                <a:latin typeface="Calibri"/>
                <a:ea typeface="Calibri"/>
                <a:cs typeface="Calibri"/>
                <a:sym typeface="Calibri"/>
              </a:rPr>
              <a:t>6</a:t>
            </a:fld>
            <a:endParaRPr lang="en-IN"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98897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cap="none" dirty="0" smtClean="0">
                <a:solidFill>
                  <a:schemeClr val="dk1"/>
                </a:solidFill>
                <a:effectLst/>
                <a:latin typeface="Calibri"/>
                <a:ea typeface="Calibri"/>
                <a:cs typeface="Calibri"/>
                <a:sym typeface="Calibri"/>
              </a:rPr>
              <a:t>Enabling</a:t>
            </a:r>
            <a:r>
              <a:rPr lang="en-US" sz="1200" b="0" i="0" u="none" strike="noStrike" cap="none" dirty="0" smtClean="0">
                <a:solidFill>
                  <a:schemeClr val="dk1"/>
                </a:solidFill>
                <a:effectLst/>
                <a:latin typeface="Calibri"/>
                <a:ea typeface="Calibri"/>
                <a:cs typeface="Calibri"/>
                <a:sym typeface="Calibri"/>
              </a:rPr>
              <a:t> </a:t>
            </a:r>
          </a:p>
          <a:p>
            <a:pPr indent="0"/>
            <a:r>
              <a:rPr lang="en-US" sz="1200" b="0" i="0" u="none" strike="noStrike" cap="none" dirty="0" smtClean="0">
                <a:solidFill>
                  <a:schemeClr val="dk1"/>
                </a:solidFill>
                <a:effectLst/>
                <a:latin typeface="Calibri"/>
                <a:ea typeface="Calibri"/>
                <a:cs typeface="Calibri"/>
                <a:sym typeface="Calibri"/>
              </a:rPr>
              <a:t>The e-medicine enables communication and information exchange in an official and standardized way among health care stakeholders. This prevents confusion that may arise as results of misreporting, misinterpretation and misplacement of documents. Besides, medical professionals can be able to clarify unclear messages in real time using the online platforms. </a:t>
            </a:r>
          </a:p>
          <a:p>
            <a:r>
              <a:rPr lang="en-US" sz="1200" b="1" i="0" u="none" strike="noStrike" cap="none" dirty="0" smtClean="0">
                <a:solidFill>
                  <a:schemeClr val="dk1"/>
                </a:solidFill>
                <a:effectLst/>
                <a:latin typeface="Calibri"/>
                <a:ea typeface="Calibri"/>
                <a:cs typeface="Calibri"/>
                <a:sym typeface="Calibri"/>
              </a:rPr>
              <a:t>Extending</a:t>
            </a:r>
            <a:r>
              <a:rPr lang="en-US" sz="1200" b="0" i="0" u="none" strike="noStrike" cap="none" dirty="0" smtClean="0">
                <a:solidFill>
                  <a:schemeClr val="dk1"/>
                </a:solidFill>
                <a:effectLst/>
                <a:latin typeface="Calibri"/>
                <a:ea typeface="Calibri"/>
                <a:cs typeface="Calibri"/>
                <a:sym typeface="Calibri"/>
              </a:rPr>
              <a:t> </a:t>
            </a:r>
          </a:p>
          <a:p>
            <a:pPr indent="0"/>
            <a:r>
              <a:rPr lang="en-US" sz="1200" b="0" i="0" u="none" strike="noStrike" cap="none" dirty="0" smtClean="0">
                <a:solidFill>
                  <a:schemeClr val="dk1"/>
                </a:solidFill>
                <a:effectLst/>
                <a:latin typeface="Calibri"/>
                <a:ea typeface="Calibri"/>
                <a:cs typeface="Calibri"/>
                <a:sym typeface="Calibri"/>
              </a:rPr>
              <a:t>The e-health enables extending of health information beyond geographical boundaries. Health specialists are able to provide medical diagnosis, management and treatment to a patient in any part of the world. The geographical hindrances are broken by use of technologies. Besides, a single doctor can be able to guide other junior professional through a complex medical operation through use of the latest technologies. </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IN" sz="1200" b="0" i="0" u="none" strike="noStrike" cap="none" smtClean="0">
                <a:solidFill>
                  <a:schemeClr val="dk1"/>
                </a:solidFill>
                <a:latin typeface="Calibri"/>
                <a:ea typeface="Calibri"/>
                <a:cs typeface="Calibri"/>
                <a:sym typeface="Calibri"/>
              </a:rPr>
              <a:t>7</a:t>
            </a:fld>
            <a:endParaRPr lang="en-IN"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87712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cap="none" dirty="0" smtClean="0">
                <a:solidFill>
                  <a:schemeClr val="dk1"/>
                </a:solidFill>
                <a:effectLst/>
                <a:latin typeface="Calibri"/>
                <a:ea typeface="Calibri"/>
                <a:cs typeface="Calibri"/>
                <a:sym typeface="Calibri"/>
              </a:rPr>
              <a:t>Ethics</a:t>
            </a:r>
            <a:endParaRPr lang="en-US" sz="1200" b="0" i="0" u="none" strike="noStrike" cap="none" dirty="0" smtClean="0">
              <a:solidFill>
                <a:schemeClr val="dk1"/>
              </a:solidFill>
              <a:effectLst/>
              <a:latin typeface="Calibri"/>
              <a:ea typeface="Calibri"/>
              <a:cs typeface="Calibri"/>
              <a:sym typeface="Calibri"/>
            </a:endParaRPr>
          </a:p>
          <a:p>
            <a:pPr indent="0"/>
            <a:r>
              <a:rPr lang="en-US" sz="1200" b="0" i="0" u="none" strike="noStrike" cap="none" dirty="0" smtClean="0">
                <a:solidFill>
                  <a:schemeClr val="dk1"/>
                </a:solidFill>
                <a:effectLst/>
                <a:latin typeface="Calibri"/>
                <a:ea typeface="Calibri"/>
                <a:cs typeface="Calibri"/>
                <a:sym typeface="Calibri"/>
              </a:rPr>
              <a:t>The exchange of data in online platforms poses ethical issues concerning the privacy of the patient. For this reasons, the patients as well as the medical professionals should always strive to ensure they do not infringe the other party’s information. </a:t>
            </a:r>
          </a:p>
          <a:p>
            <a:r>
              <a:rPr lang="en-US" sz="1200" b="1" i="0" u="none" strike="noStrike" cap="none" dirty="0" smtClean="0">
                <a:solidFill>
                  <a:schemeClr val="dk1"/>
                </a:solidFill>
                <a:effectLst/>
                <a:latin typeface="Calibri"/>
                <a:ea typeface="Calibri"/>
                <a:cs typeface="Calibri"/>
                <a:sym typeface="Calibri"/>
              </a:rPr>
              <a:t>Equity</a:t>
            </a:r>
            <a:r>
              <a:rPr lang="en-US" sz="1200" b="0" i="0" u="none" strike="noStrike" cap="none" dirty="0" smtClean="0">
                <a:solidFill>
                  <a:schemeClr val="dk1"/>
                </a:solidFill>
                <a:effectLst/>
                <a:latin typeface="Calibri"/>
                <a:ea typeface="Calibri"/>
                <a:cs typeface="Calibri"/>
                <a:sym typeface="Calibri"/>
              </a:rPr>
              <a:t> </a:t>
            </a:r>
          </a:p>
          <a:p>
            <a:pPr indent="0"/>
            <a:r>
              <a:rPr lang="en-US" sz="1200" b="0" i="0" u="none" strike="noStrike" cap="none" dirty="0" smtClean="0">
                <a:solidFill>
                  <a:schemeClr val="dk1"/>
                </a:solidFill>
                <a:effectLst/>
                <a:latin typeface="Calibri"/>
                <a:ea typeface="Calibri"/>
                <a:cs typeface="Calibri"/>
                <a:sym typeface="Calibri"/>
              </a:rPr>
              <a:t>Online platform have made it easy for almost everyone to have access to medical care. Smartphones which have become cheap over the years have reduced the digital divide that has existed over the years. However, it has created a rift between those who have access to digital platform and those who have not. The government should promote access to this information availed to all (</a:t>
            </a:r>
            <a:r>
              <a:rPr lang="en-US" sz="1200" dirty="0" smtClean="0"/>
              <a:t>AlBar</a:t>
            </a:r>
            <a:r>
              <a:rPr lang="en-US" sz="1200" baseline="0" dirty="0" smtClean="0"/>
              <a:t> and</a:t>
            </a:r>
            <a:r>
              <a:rPr lang="en-US" sz="1200" dirty="0" smtClean="0"/>
              <a:t> </a:t>
            </a:r>
            <a:r>
              <a:rPr lang="en-US" sz="1200" dirty="0" err="1" smtClean="0"/>
              <a:t>Hoque</a:t>
            </a:r>
            <a:r>
              <a:rPr lang="en-US" sz="1200" baseline="0" dirty="0" smtClean="0"/>
              <a:t> </a:t>
            </a:r>
            <a:r>
              <a:rPr lang="en-US" sz="1200" dirty="0" smtClean="0"/>
              <a:t>2019). </a:t>
            </a:r>
            <a:endParaRPr lang="en-US" sz="1200" b="0" i="0" u="none" strike="noStrike" cap="none" dirty="0" smtClean="0">
              <a:solidFill>
                <a:schemeClr val="dk1"/>
              </a:solidFill>
              <a:effectLst/>
              <a:latin typeface="Calibri"/>
              <a:ea typeface="Calibri"/>
              <a:cs typeface="Calibri"/>
              <a:sym typeface="Calibri"/>
            </a:endParaRP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IN" sz="1200" b="0" i="0" u="none" strike="noStrike" cap="none" smtClean="0">
                <a:solidFill>
                  <a:schemeClr val="dk1"/>
                </a:solidFill>
                <a:latin typeface="Calibri"/>
                <a:ea typeface="Calibri"/>
                <a:cs typeface="Calibri"/>
                <a:sym typeface="Calibri"/>
              </a:rPr>
              <a:t>8</a:t>
            </a:fld>
            <a:endParaRPr lang="en-IN"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17459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cap="none" dirty="0" smtClean="0">
                <a:solidFill>
                  <a:schemeClr val="dk1"/>
                </a:solidFill>
                <a:effectLst/>
                <a:latin typeface="Calibri"/>
                <a:ea typeface="Calibri"/>
                <a:cs typeface="Calibri"/>
                <a:sym typeface="Calibri"/>
              </a:rPr>
              <a:t>Conclusion </a:t>
            </a:r>
            <a:endParaRPr lang="en-US" sz="1200" b="0" i="0" u="none" strike="noStrike" cap="none" dirty="0" smtClean="0">
              <a:solidFill>
                <a:schemeClr val="dk1"/>
              </a:solidFill>
              <a:effectLst/>
              <a:latin typeface="Calibri"/>
              <a:ea typeface="Calibri"/>
              <a:cs typeface="Calibri"/>
              <a:sym typeface="Calibri"/>
            </a:endParaRPr>
          </a:p>
          <a:p>
            <a:r>
              <a:rPr lang="en-US" sz="1200" b="0" i="0" u="none" strike="noStrike" cap="none" dirty="0" smtClean="0">
                <a:solidFill>
                  <a:schemeClr val="dk1"/>
                </a:solidFill>
                <a:effectLst/>
                <a:latin typeface="Calibri"/>
                <a:ea typeface="Calibri"/>
                <a:cs typeface="Calibri"/>
                <a:sym typeface="Calibri"/>
              </a:rPr>
              <a:t>It is clear that e-health is likely to promote an increased access to healthcare in the Kingdom of Saudi Arabia. Through increased accessibility to medical care, e-health will transform the delivery of medical care across the kingdom. Notwithstanding, the access to information will not only improve the quality of service delivery but also promote adherence to medication by the patient (</a:t>
            </a:r>
            <a:r>
              <a:rPr lang="en-US" sz="1200" dirty="0" smtClean="0"/>
              <a:t>AlBar</a:t>
            </a:r>
            <a:r>
              <a:rPr lang="en-US" sz="1200" baseline="0" dirty="0" smtClean="0"/>
              <a:t> and</a:t>
            </a:r>
            <a:r>
              <a:rPr lang="en-US" sz="1200" dirty="0" smtClean="0"/>
              <a:t> </a:t>
            </a:r>
            <a:r>
              <a:rPr lang="en-US" sz="1200" dirty="0" err="1" smtClean="0"/>
              <a:t>Hoque</a:t>
            </a:r>
            <a:r>
              <a:rPr lang="en-US" sz="1200" baseline="0" dirty="0" smtClean="0"/>
              <a:t> </a:t>
            </a:r>
            <a:r>
              <a:rPr lang="en-US" sz="1200" dirty="0" smtClean="0"/>
              <a:t>2019).</a:t>
            </a:r>
            <a:r>
              <a:rPr lang="en-US" sz="1200" b="0" i="0" u="none" strike="noStrike" cap="none" dirty="0" smtClean="0">
                <a:solidFill>
                  <a:schemeClr val="dk1"/>
                </a:solidFill>
                <a:effectLst/>
                <a:latin typeface="Calibri"/>
                <a:ea typeface="Calibri"/>
                <a:cs typeface="Calibri"/>
                <a:sym typeface="Calibri"/>
              </a:rPr>
              <a:t> It is therefore recommended that the government will implement this strategy fully. However, strict laws governing the privacy and ethical issues should be addressed before the implementation of this strategy to avoid cases of data infringement and ensure the privacy of all the participants</a:t>
            </a:r>
          </a:p>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IN" sz="1200" b="0" i="0" u="none" strike="noStrike" cap="none" smtClean="0">
                <a:solidFill>
                  <a:schemeClr val="dk1"/>
                </a:solidFill>
                <a:latin typeface="Calibri"/>
                <a:ea typeface="Calibri"/>
                <a:cs typeface="Calibri"/>
                <a:sym typeface="Calibri"/>
              </a:rPr>
              <a:t>9</a:t>
            </a:fld>
            <a:endParaRPr lang="en-IN"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29850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9" name="Google Shape;349;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11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icture with Caption">
  <p:cSld name="Picture with Caption">
    <p:bg>
      <p:bgPr>
        <a:solidFill>
          <a:schemeClr val="lt1"/>
        </a:solidFill>
        <a:effectLst/>
      </p:bgPr>
    </p:bg>
    <p:spTree>
      <p:nvGrpSpPr>
        <p:cNvPr id="1" name="Shape 16"/>
        <p:cNvGrpSpPr/>
        <p:nvPr/>
      </p:nvGrpSpPr>
      <p:grpSpPr>
        <a:xfrm>
          <a:off x="0" y="0"/>
          <a:ext cx="0" cy="0"/>
          <a:chOff x="0" y="0"/>
          <a:chExt cx="0" cy="0"/>
        </a:xfrm>
      </p:grpSpPr>
      <p:sp>
        <p:nvSpPr>
          <p:cNvPr id="17" name="Google Shape;17;p23"/>
          <p:cNvSpPr/>
          <p:nvPr/>
        </p:nvSpPr>
        <p:spPr>
          <a:xfrm>
            <a:off x="360000" y="360000"/>
            <a:ext cx="11473200" cy="6138000"/>
          </a:xfrm>
          <a:prstGeom prst="rect">
            <a:avLst/>
          </a:prstGeom>
          <a:solidFill>
            <a:srgbClr val="F2F2F2"/>
          </a:solidFill>
          <a:ln w="9525" cap="flat" cmpd="sng">
            <a:solidFill>
              <a:srgbClr val="BFBFB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8" name="Google Shape;18;p23"/>
          <p:cNvSpPr/>
          <p:nvPr/>
        </p:nvSpPr>
        <p:spPr>
          <a:xfrm>
            <a:off x="7538301" y="359999"/>
            <a:ext cx="4294899" cy="6138000"/>
          </a:xfrm>
          <a:prstGeom prst="rect">
            <a:avLst/>
          </a:prstGeom>
          <a:solidFill>
            <a:srgbClr val="422E2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9" name="Google Shape;19;p23"/>
          <p:cNvSpPr/>
          <p:nvPr/>
        </p:nvSpPr>
        <p:spPr>
          <a:xfrm>
            <a:off x="7180411" y="711624"/>
            <a:ext cx="4294899" cy="5382000"/>
          </a:xfrm>
          <a:prstGeom prst="rect">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20" name="Google Shape;20;p23"/>
          <p:cNvSpPr/>
          <p:nvPr/>
        </p:nvSpPr>
        <p:spPr>
          <a:xfrm flipH="1">
            <a:off x="7538301" y="724153"/>
            <a:ext cx="357889" cy="35788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21" name="Google Shape;21;p23"/>
          <p:cNvSpPr/>
          <p:nvPr/>
        </p:nvSpPr>
        <p:spPr>
          <a:xfrm flipH="1">
            <a:off x="7538301" y="5739959"/>
            <a:ext cx="357889" cy="3578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22" name="Google Shape;22;p23"/>
          <p:cNvSpPr/>
          <p:nvPr/>
        </p:nvSpPr>
        <p:spPr>
          <a:xfrm>
            <a:off x="6817676" y="4469671"/>
            <a:ext cx="720624" cy="2028329"/>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23" name="Google Shape;23;p23"/>
          <p:cNvSpPr txBox="1">
            <a:spLocks noGrp="1"/>
          </p:cNvSpPr>
          <p:nvPr>
            <p:ph type="ctrTitle"/>
          </p:nvPr>
        </p:nvSpPr>
        <p:spPr>
          <a:xfrm>
            <a:off x="7871790" y="2042319"/>
            <a:ext cx="3168000" cy="2387600"/>
          </a:xfrm>
          <a:prstGeom prst="rect">
            <a:avLst/>
          </a:prstGeom>
          <a:noFill/>
          <a:ln>
            <a:noFill/>
          </a:ln>
        </p:spPr>
        <p:txBody>
          <a:bodyPr spcFirstLastPara="1" wrap="square" lIns="0" tIns="0" rIns="0" bIns="0" anchor="b" anchorCtr="0">
            <a:normAutofit/>
          </a:bodyPr>
          <a:lstStyle>
            <a:lvl1pPr lvl="0" algn="ctr">
              <a:lnSpc>
                <a:spcPct val="80000"/>
              </a:lnSpc>
              <a:spcBef>
                <a:spcPts val="0"/>
              </a:spcBef>
              <a:spcAft>
                <a:spcPts val="0"/>
              </a:spcAft>
              <a:buClr>
                <a:schemeClr val="lt1"/>
              </a:buClr>
              <a:buSzPts val="4800"/>
              <a:buFont typeface="Garamond"/>
              <a:buNone/>
              <a:defRPr sz="4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23"/>
          <p:cNvSpPr txBox="1">
            <a:spLocks noGrp="1"/>
          </p:cNvSpPr>
          <p:nvPr>
            <p:ph type="subTitle" idx="1"/>
          </p:nvPr>
        </p:nvSpPr>
        <p:spPr>
          <a:xfrm>
            <a:off x="7871790" y="5166704"/>
            <a:ext cx="3168000" cy="766957"/>
          </a:xfrm>
          <a:prstGeom prst="rect">
            <a:avLst/>
          </a:prstGeom>
          <a:noFill/>
          <a:ln>
            <a:noFill/>
          </a:ln>
        </p:spPr>
        <p:txBody>
          <a:bodyPr spcFirstLastPara="1" wrap="square" lIns="0" tIns="0" rIns="0" bIns="0" anchor="t" anchorCtr="0">
            <a:normAutofit/>
          </a:bodyPr>
          <a:lstStyle>
            <a:lvl1pPr lvl="0" algn="ctr">
              <a:lnSpc>
                <a:spcPct val="90000"/>
              </a:lnSpc>
              <a:spcBef>
                <a:spcPts val="1000"/>
              </a:spcBef>
              <a:spcAft>
                <a:spcPts val="0"/>
              </a:spcAft>
              <a:buClr>
                <a:schemeClr val="lt1"/>
              </a:buClr>
              <a:buSzPts val="1600"/>
              <a:buNone/>
              <a:defRPr sz="2000" i="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5" name="Google Shape;25;p23"/>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3"/>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27" name="Google Shape;27;p23"/>
          <p:cNvSpPr>
            <a:spLocks noGrp="1"/>
          </p:cNvSpPr>
          <p:nvPr>
            <p:ph type="pic" idx="2"/>
          </p:nvPr>
        </p:nvSpPr>
        <p:spPr>
          <a:xfrm>
            <a:off x="720000" y="720000"/>
            <a:ext cx="6818300" cy="5382000"/>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1"/>
              </a:buClr>
              <a:buSzPts val="1440"/>
              <a:buFont typeface="Garamond"/>
              <a:buNone/>
              <a:defRPr sz="1800" b="0" i="1" u="none" strike="noStrike" cap="none">
                <a:solidFill>
                  <a:schemeClr val="dk1"/>
                </a:solidFill>
                <a:latin typeface="Garamond"/>
                <a:ea typeface="Garamond"/>
                <a:cs typeface="Garamond"/>
                <a:sym typeface="Garamond"/>
              </a:defRPr>
            </a:lvl1pPr>
            <a:lvl2pPr marR="0" lvl="1"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Garamond"/>
                <a:ea typeface="Garamond"/>
                <a:cs typeface="Garamond"/>
                <a:sym typeface="Garamond"/>
              </a:defRPr>
            </a:lvl2pPr>
            <a:lvl3pPr marR="0" lvl="2"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Garamond"/>
                <a:ea typeface="Garamond"/>
                <a:cs typeface="Garamond"/>
                <a:sym typeface="Garamond"/>
              </a:defRPr>
            </a:lvl3pPr>
            <a:lvl4pPr marR="0" lvl="3"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4pPr>
            <a:lvl5pPr marR="0" lvl="4"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Content with Image">
  <p:cSld name="Title and Content with Image">
    <p:bg>
      <p:bgPr>
        <a:solidFill>
          <a:schemeClr val="lt1"/>
        </a:solidFill>
        <a:effectLst/>
      </p:bgPr>
    </p:bg>
    <p:spTree>
      <p:nvGrpSpPr>
        <p:cNvPr id="1" name="Shape 38"/>
        <p:cNvGrpSpPr/>
        <p:nvPr/>
      </p:nvGrpSpPr>
      <p:grpSpPr>
        <a:xfrm>
          <a:off x="0" y="0"/>
          <a:ext cx="0" cy="0"/>
          <a:chOff x="0" y="0"/>
          <a:chExt cx="0" cy="0"/>
        </a:xfrm>
      </p:grpSpPr>
      <p:sp>
        <p:nvSpPr>
          <p:cNvPr id="39" name="Google Shape;39;p25"/>
          <p:cNvSpPr/>
          <p:nvPr/>
        </p:nvSpPr>
        <p:spPr>
          <a:xfrm>
            <a:off x="360000" y="360000"/>
            <a:ext cx="11473200" cy="6138000"/>
          </a:xfrm>
          <a:prstGeom prst="rect">
            <a:avLst/>
          </a:prstGeom>
          <a:solidFill>
            <a:srgbClr val="47575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40" name="Google Shape;40;p25"/>
          <p:cNvSpPr/>
          <p:nvPr/>
        </p:nvSpPr>
        <p:spPr>
          <a:xfrm>
            <a:off x="1080000" y="0"/>
            <a:ext cx="2520000" cy="2304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41" name="Google Shape;41;p25"/>
          <p:cNvSpPr/>
          <p:nvPr/>
        </p:nvSpPr>
        <p:spPr>
          <a:xfrm>
            <a:off x="1080000" y="5760000"/>
            <a:ext cx="2520000" cy="1098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42" name="Google Shape;42;p25"/>
          <p:cNvSpPr txBox="1">
            <a:spLocks noGrp="1"/>
          </p:cNvSpPr>
          <p:nvPr>
            <p:ph type="title"/>
          </p:nvPr>
        </p:nvSpPr>
        <p:spPr>
          <a:xfrm>
            <a:off x="1172817" y="213691"/>
            <a:ext cx="2279373" cy="1858617"/>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Garamond"/>
              <a:buNone/>
              <a:defRPr sz="3200"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25"/>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5"/>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45" name="Google Shape;45;p25"/>
          <p:cNvSpPr>
            <a:spLocks noGrp="1"/>
          </p:cNvSpPr>
          <p:nvPr>
            <p:ph type="pic" idx="2"/>
          </p:nvPr>
        </p:nvSpPr>
        <p:spPr>
          <a:xfrm>
            <a:off x="1080000" y="2304000"/>
            <a:ext cx="2520000" cy="3454357"/>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lt1"/>
              </a:buClr>
              <a:buSzPts val="1440"/>
              <a:buFont typeface="Garamond"/>
              <a:buNone/>
              <a:defRPr sz="1800" b="0" i="1" u="none" strike="noStrike" cap="none">
                <a:solidFill>
                  <a:schemeClr val="lt1"/>
                </a:solidFill>
                <a:latin typeface="Garamond"/>
                <a:ea typeface="Garamond"/>
                <a:cs typeface="Garamond"/>
                <a:sym typeface="Garamond"/>
              </a:defRPr>
            </a:lvl1pPr>
            <a:lvl2pPr marR="0" lvl="1"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Garamond"/>
                <a:ea typeface="Garamond"/>
                <a:cs typeface="Garamond"/>
                <a:sym typeface="Garamond"/>
              </a:defRPr>
            </a:lvl2pPr>
            <a:lvl3pPr marR="0" lvl="2"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Garamond"/>
                <a:ea typeface="Garamond"/>
                <a:cs typeface="Garamond"/>
                <a:sym typeface="Garamond"/>
              </a:defRPr>
            </a:lvl3pPr>
            <a:lvl4pPr marR="0" lvl="3"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4pPr>
            <a:lvl5pPr marR="0" lvl="4"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9pPr>
          </a:lstStyle>
          <a:p>
            <a:endParaRPr/>
          </a:p>
        </p:txBody>
      </p:sp>
      <p:sp>
        <p:nvSpPr>
          <p:cNvPr id="46" name="Google Shape;46;p25"/>
          <p:cNvSpPr txBox="1">
            <a:spLocks noGrp="1"/>
          </p:cNvSpPr>
          <p:nvPr>
            <p:ph type="body" idx="1"/>
          </p:nvPr>
        </p:nvSpPr>
        <p:spPr>
          <a:xfrm>
            <a:off x="4373563" y="2674144"/>
            <a:ext cx="6529387" cy="1509713"/>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lt1"/>
              </a:buClr>
              <a:buSzPts val="2880"/>
              <a:buNone/>
              <a:defRPr sz="3600">
                <a:solidFill>
                  <a:schemeClr val="lt1"/>
                </a:solidFill>
              </a:defRPr>
            </a:lvl1pPr>
            <a:lvl2pPr marL="914400" lvl="1" indent="-228600" algn="l">
              <a:lnSpc>
                <a:spcPct val="90000"/>
              </a:lnSpc>
              <a:spcBef>
                <a:spcPts val="500"/>
              </a:spcBef>
              <a:spcAft>
                <a:spcPts val="0"/>
              </a:spcAft>
              <a:buClr>
                <a:schemeClr val="lt1"/>
              </a:buClr>
              <a:buSzPts val="1600"/>
              <a:buNone/>
              <a:defRPr>
                <a:solidFill>
                  <a:schemeClr val="lt1"/>
                </a:solidFill>
              </a:defRPr>
            </a:lvl2pPr>
            <a:lvl3pPr marL="1371600" lvl="2" indent="-228600" algn="l">
              <a:lnSpc>
                <a:spcPct val="90000"/>
              </a:lnSpc>
              <a:spcBef>
                <a:spcPts val="500"/>
              </a:spcBef>
              <a:spcAft>
                <a:spcPts val="0"/>
              </a:spcAft>
              <a:buClr>
                <a:schemeClr val="lt1"/>
              </a:buClr>
              <a:buSzPts val="1400"/>
              <a:buNone/>
              <a:defRPr>
                <a:solidFill>
                  <a:schemeClr val="lt1"/>
                </a:solidFill>
              </a:defRPr>
            </a:lvl3pPr>
            <a:lvl4pPr marL="1828800" lvl="3" indent="-228600" algn="l">
              <a:lnSpc>
                <a:spcPct val="90000"/>
              </a:lnSpc>
              <a:spcBef>
                <a:spcPts val="500"/>
              </a:spcBef>
              <a:spcAft>
                <a:spcPts val="0"/>
              </a:spcAft>
              <a:buClr>
                <a:schemeClr val="lt1"/>
              </a:buClr>
              <a:buSzPts val="1200"/>
              <a:buNone/>
              <a:defRPr>
                <a:solidFill>
                  <a:schemeClr val="lt1"/>
                </a:solidFill>
              </a:defRPr>
            </a:lvl4pPr>
            <a:lvl5pPr marL="2286000" lvl="4" indent="-228600" algn="l">
              <a:lnSpc>
                <a:spcPct val="90000"/>
              </a:lnSpc>
              <a:spcBef>
                <a:spcPts val="500"/>
              </a:spcBef>
              <a:spcAft>
                <a:spcPts val="0"/>
              </a:spcAft>
              <a:buClr>
                <a:schemeClr val="lt1"/>
              </a:buClr>
              <a:buSzPts val="120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25"/>
          <p:cNvSpPr/>
          <p:nvPr/>
        </p:nvSpPr>
        <p:spPr>
          <a:xfrm flipH="1">
            <a:off x="10768500" y="5395300"/>
            <a:ext cx="360000" cy="360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48" name="Google Shape;48;p25"/>
          <p:cNvSpPr/>
          <p:nvPr/>
        </p:nvSpPr>
        <p:spPr>
          <a:xfrm>
            <a:off x="704386" y="713698"/>
            <a:ext cx="10767616" cy="5418000"/>
          </a:xfrm>
          <a:custGeom>
            <a:avLst/>
            <a:gdLst/>
            <a:ahLst/>
            <a:cxnLst/>
            <a:rect l="l" t="t" r="r" b="b"/>
            <a:pathLst>
              <a:path w="10783231" h="5418000" extrusionOk="0">
                <a:moveTo>
                  <a:pt x="3148264" y="0"/>
                </a:moveTo>
                <a:lnTo>
                  <a:pt x="10783231" y="0"/>
                </a:lnTo>
                <a:lnTo>
                  <a:pt x="10783231" y="5418000"/>
                </a:lnTo>
                <a:lnTo>
                  <a:pt x="0" y="5418000"/>
                </a:lnTo>
                <a:lnTo>
                  <a:pt x="0" y="0"/>
                </a:lnTo>
              </a:path>
            </a:pathLst>
          </a:custGeom>
          <a:noFill/>
          <a:ln w="12700" cap="flat" cmpd="sng">
            <a:solidFill>
              <a:schemeClr val="lt1"/>
            </a:solidFill>
            <a:prstDash val="solid"/>
            <a:miter lim="800000"/>
            <a:headEnd type="diamond" w="med" len="med"/>
            <a:tailEnd type="diamond"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lt1"/>
        </a:solidFill>
        <a:effectLst/>
      </p:bgPr>
    </p:bg>
    <p:spTree>
      <p:nvGrpSpPr>
        <p:cNvPr id="1" name="Shape 49"/>
        <p:cNvGrpSpPr/>
        <p:nvPr/>
      </p:nvGrpSpPr>
      <p:grpSpPr>
        <a:xfrm>
          <a:off x="0" y="0"/>
          <a:ext cx="0" cy="0"/>
          <a:chOff x="0" y="0"/>
          <a:chExt cx="0" cy="0"/>
        </a:xfrm>
      </p:grpSpPr>
      <p:sp>
        <p:nvSpPr>
          <p:cNvPr id="50" name="Google Shape;50;p26"/>
          <p:cNvSpPr/>
          <p:nvPr/>
        </p:nvSpPr>
        <p:spPr>
          <a:xfrm>
            <a:off x="360000" y="360000"/>
            <a:ext cx="11473200" cy="6138000"/>
          </a:xfrm>
          <a:prstGeom prst="rect">
            <a:avLst/>
          </a:prstGeom>
          <a:solidFill>
            <a:srgbClr val="422E2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51" name="Google Shape;51;p26"/>
          <p:cNvSpPr/>
          <p:nvPr/>
        </p:nvSpPr>
        <p:spPr>
          <a:xfrm>
            <a:off x="4065847" y="0"/>
            <a:ext cx="4060307" cy="1836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52" name="Google Shape;52;p26"/>
          <p:cNvSpPr/>
          <p:nvPr/>
        </p:nvSpPr>
        <p:spPr>
          <a:xfrm>
            <a:off x="4250406" y="5778000"/>
            <a:ext cx="3691188" cy="1080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53" name="Google Shape;53;p26"/>
          <p:cNvSpPr txBox="1">
            <a:spLocks noGrp="1"/>
          </p:cNvSpPr>
          <p:nvPr>
            <p:ph type="title"/>
          </p:nvPr>
        </p:nvSpPr>
        <p:spPr>
          <a:xfrm>
            <a:off x="4104860" y="360000"/>
            <a:ext cx="4015409" cy="133068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4400"/>
              <a:buFont typeface="Garamond"/>
              <a:buNone/>
              <a:defRPr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26"/>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6"/>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56" name="Google Shape;56;p26"/>
          <p:cNvSpPr/>
          <p:nvPr/>
        </p:nvSpPr>
        <p:spPr>
          <a:xfrm>
            <a:off x="720000" y="720000"/>
            <a:ext cx="10753200" cy="5382000"/>
          </a:xfrm>
          <a:custGeom>
            <a:avLst/>
            <a:gdLst/>
            <a:ahLst/>
            <a:cxnLst/>
            <a:rect l="l" t="t" r="r" b="b"/>
            <a:pathLst>
              <a:path w="10753200" h="5382000" extrusionOk="0">
                <a:moveTo>
                  <a:pt x="7806000" y="0"/>
                </a:moveTo>
                <a:lnTo>
                  <a:pt x="10753200" y="0"/>
                </a:lnTo>
                <a:lnTo>
                  <a:pt x="10753200" y="5382000"/>
                </a:lnTo>
                <a:lnTo>
                  <a:pt x="0" y="5382000"/>
                </a:lnTo>
                <a:lnTo>
                  <a:pt x="0" y="0"/>
                </a:lnTo>
                <a:lnTo>
                  <a:pt x="2946000" y="0"/>
                </a:lnTo>
              </a:path>
            </a:pathLst>
          </a:custGeom>
          <a:noFill/>
          <a:ln w="12700" cap="flat" cmpd="sng">
            <a:solidFill>
              <a:schemeClr val="lt1"/>
            </a:solidFill>
            <a:prstDash val="solid"/>
            <a:miter lim="800000"/>
            <a:headEnd type="diamond" w="med" len="med"/>
            <a:tailEnd type="diamond"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Quote with Image and Author Name">
  <p:cSld name="Quote with Image and Author Name">
    <p:bg>
      <p:bgPr>
        <a:solidFill>
          <a:schemeClr val="lt1"/>
        </a:solidFill>
        <a:effectLst/>
      </p:bgPr>
    </p:bg>
    <p:spTree>
      <p:nvGrpSpPr>
        <p:cNvPr id="1" name="Shape 66"/>
        <p:cNvGrpSpPr/>
        <p:nvPr/>
      </p:nvGrpSpPr>
      <p:grpSpPr>
        <a:xfrm>
          <a:off x="0" y="0"/>
          <a:ext cx="0" cy="0"/>
          <a:chOff x="0" y="0"/>
          <a:chExt cx="0" cy="0"/>
        </a:xfrm>
      </p:grpSpPr>
      <p:sp>
        <p:nvSpPr>
          <p:cNvPr id="67" name="Google Shape;67;p28"/>
          <p:cNvSpPr/>
          <p:nvPr/>
        </p:nvSpPr>
        <p:spPr>
          <a:xfrm>
            <a:off x="360000" y="360000"/>
            <a:ext cx="11473200" cy="6138000"/>
          </a:xfrm>
          <a:prstGeom prst="rect">
            <a:avLst/>
          </a:prstGeom>
          <a:solidFill>
            <a:srgbClr val="F2F2F2"/>
          </a:solidFill>
          <a:ln w="9525" cap="flat" cmpd="sng">
            <a:solidFill>
              <a:srgbClr val="BFBFB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68" name="Google Shape;68;p28"/>
          <p:cNvSpPr>
            <a:spLocks noGrp="1"/>
          </p:cNvSpPr>
          <p:nvPr>
            <p:ph type="pic" idx="2"/>
          </p:nvPr>
        </p:nvSpPr>
        <p:spPr>
          <a:xfrm>
            <a:off x="720000" y="720000"/>
            <a:ext cx="10753200" cy="5382000"/>
          </a:xfrm>
          <a:prstGeom prst="rect">
            <a:avLst/>
          </a:prstGeom>
          <a:noFill/>
          <a:ln>
            <a:noFill/>
          </a:ln>
        </p:spPr>
        <p:txBody>
          <a:bodyPr spcFirstLastPara="1" wrap="square" lIns="360000" tIns="45700" rIns="91425" bIns="45700" anchor="ctr" anchorCtr="0">
            <a:noAutofit/>
          </a:bodyPr>
          <a:lstStyle>
            <a:lvl1pPr marR="0" lvl="0" algn="l" rtl="0">
              <a:lnSpc>
                <a:spcPct val="90000"/>
              </a:lnSpc>
              <a:spcBef>
                <a:spcPts val="1000"/>
              </a:spcBef>
              <a:spcAft>
                <a:spcPts val="0"/>
              </a:spcAft>
              <a:buClr>
                <a:schemeClr val="dk1"/>
              </a:buClr>
              <a:buSzPts val="1440"/>
              <a:buFont typeface="Garamond"/>
              <a:buNone/>
              <a:defRPr sz="1800" b="0" i="1" u="none" strike="noStrike" cap="none">
                <a:solidFill>
                  <a:schemeClr val="dk1"/>
                </a:solidFill>
                <a:latin typeface="Garamond"/>
                <a:ea typeface="Garamond"/>
                <a:cs typeface="Garamond"/>
                <a:sym typeface="Garamond"/>
              </a:defRPr>
            </a:lvl1pPr>
            <a:lvl2pPr marR="0" lvl="1"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Garamond"/>
                <a:ea typeface="Garamond"/>
                <a:cs typeface="Garamond"/>
                <a:sym typeface="Garamond"/>
              </a:defRPr>
            </a:lvl2pPr>
            <a:lvl3pPr marR="0" lvl="2"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Garamond"/>
                <a:ea typeface="Garamond"/>
                <a:cs typeface="Garamond"/>
                <a:sym typeface="Garamond"/>
              </a:defRPr>
            </a:lvl3pPr>
            <a:lvl4pPr marR="0" lvl="3"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4pPr>
            <a:lvl5pPr marR="0" lvl="4"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9pPr>
          </a:lstStyle>
          <a:p>
            <a:endParaRPr/>
          </a:p>
        </p:txBody>
      </p:sp>
      <p:sp>
        <p:nvSpPr>
          <p:cNvPr id="69" name="Google Shape;69;p28"/>
          <p:cNvSpPr/>
          <p:nvPr/>
        </p:nvSpPr>
        <p:spPr>
          <a:xfrm>
            <a:off x="3720000" y="359999"/>
            <a:ext cx="4752000" cy="6138000"/>
          </a:xfrm>
          <a:prstGeom prst="rect">
            <a:avLst/>
          </a:prstGeom>
          <a:solidFill>
            <a:srgbClr val="422E2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70" name="Google Shape;70;p28"/>
          <p:cNvSpPr/>
          <p:nvPr/>
        </p:nvSpPr>
        <p:spPr>
          <a:xfrm>
            <a:off x="4080000" y="711624"/>
            <a:ext cx="4032000" cy="5382000"/>
          </a:xfrm>
          <a:prstGeom prst="rect">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71" name="Google Shape;71;p28"/>
          <p:cNvSpPr/>
          <p:nvPr/>
        </p:nvSpPr>
        <p:spPr>
          <a:xfrm flipH="1">
            <a:off x="11475311" y="360000"/>
            <a:ext cx="357889" cy="35788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72" name="Google Shape;72;p28"/>
          <p:cNvSpPr/>
          <p:nvPr/>
        </p:nvSpPr>
        <p:spPr>
          <a:xfrm>
            <a:off x="5735688" y="5778000"/>
            <a:ext cx="720624" cy="1080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73" name="Google Shape;73;p28"/>
          <p:cNvSpPr txBox="1">
            <a:spLocks noGrp="1"/>
          </p:cNvSpPr>
          <p:nvPr>
            <p:ph type="ctrTitle"/>
          </p:nvPr>
        </p:nvSpPr>
        <p:spPr>
          <a:xfrm>
            <a:off x="4512000" y="924339"/>
            <a:ext cx="3168000" cy="3505580"/>
          </a:xfrm>
          <a:prstGeom prst="rect">
            <a:avLst/>
          </a:prstGeom>
          <a:noFill/>
          <a:ln>
            <a:noFill/>
          </a:ln>
        </p:spPr>
        <p:txBody>
          <a:bodyPr spcFirstLastPara="1" wrap="square" lIns="0" tIns="0" rIns="0" bIns="0" anchor="b" anchorCtr="0">
            <a:normAutofit/>
          </a:bodyPr>
          <a:lstStyle>
            <a:lvl1pPr lvl="0" algn="ctr">
              <a:lnSpc>
                <a:spcPct val="80000"/>
              </a:lnSpc>
              <a:spcBef>
                <a:spcPts val="0"/>
              </a:spcBef>
              <a:spcAft>
                <a:spcPts val="0"/>
              </a:spcAft>
              <a:buClr>
                <a:schemeClr val="lt1"/>
              </a:buClr>
              <a:buSzPts val="4000"/>
              <a:buFont typeface="Garamond"/>
              <a:buNone/>
              <a:defRPr sz="4000"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8"/>
          <p:cNvSpPr txBox="1">
            <a:spLocks noGrp="1"/>
          </p:cNvSpPr>
          <p:nvPr>
            <p:ph type="subTitle" idx="1"/>
          </p:nvPr>
        </p:nvSpPr>
        <p:spPr>
          <a:xfrm>
            <a:off x="4512000" y="5166704"/>
            <a:ext cx="3168000" cy="766957"/>
          </a:xfrm>
          <a:prstGeom prst="rect">
            <a:avLst/>
          </a:prstGeom>
          <a:noFill/>
          <a:ln>
            <a:noFill/>
          </a:ln>
        </p:spPr>
        <p:txBody>
          <a:bodyPr spcFirstLastPara="1" wrap="square" lIns="0" tIns="0" rIns="0" bIns="0" anchor="t" anchorCtr="0">
            <a:normAutofit/>
          </a:bodyPr>
          <a:lstStyle>
            <a:lvl1pPr lvl="0" algn="ctr">
              <a:lnSpc>
                <a:spcPct val="90000"/>
              </a:lnSpc>
              <a:spcBef>
                <a:spcPts val="1000"/>
              </a:spcBef>
              <a:spcAft>
                <a:spcPts val="0"/>
              </a:spcAft>
              <a:buClr>
                <a:schemeClr val="lt1"/>
              </a:buClr>
              <a:buSzPts val="1600"/>
              <a:buNone/>
              <a:defRPr sz="2000" i="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5" name="Google Shape;75;p28"/>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8"/>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lt1"/>
        </a:solidFill>
        <a:effectLst/>
      </p:bgPr>
    </p:bg>
    <p:spTree>
      <p:nvGrpSpPr>
        <p:cNvPr id="1" name="Shape 77"/>
        <p:cNvGrpSpPr/>
        <p:nvPr/>
      </p:nvGrpSpPr>
      <p:grpSpPr>
        <a:xfrm>
          <a:off x="0" y="0"/>
          <a:ext cx="0" cy="0"/>
          <a:chOff x="0" y="0"/>
          <a:chExt cx="0" cy="0"/>
        </a:xfrm>
      </p:grpSpPr>
      <p:sp>
        <p:nvSpPr>
          <p:cNvPr id="78" name="Google Shape;78;p29"/>
          <p:cNvSpPr/>
          <p:nvPr/>
        </p:nvSpPr>
        <p:spPr>
          <a:xfrm>
            <a:off x="360000" y="360000"/>
            <a:ext cx="11473200" cy="6138000"/>
          </a:xfrm>
          <a:prstGeom prst="rect">
            <a:avLst/>
          </a:prstGeom>
          <a:solidFill>
            <a:srgbClr val="F2F2F2"/>
          </a:solidFill>
          <a:ln w="9525" cap="flat" cmpd="sng">
            <a:solidFill>
              <a:srgbClr val="BFBFB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79" name="Google Shape;79;p29"/>
          <p:cNvSpPr/>
          <p:nvPr/>
        </p:nvSpPr>
        <p:spPr>
          <a:xfrm>
            <a:off x="7538301" y="359999"/>
            <a:ext cx="4294899" cy="6138000"/>
          </a:xfrm>
          <a:prstGeom prst="rect">
            <a:avLst/>
          </a:prstGeom>
          <a:solidFill>
            <a:srgbClr val="422E2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80" name="Google Shape;80;p29"/>
          <p:cNvSpPr/>
          <p:nvPr/>
        </p:nvSpPr>
        <p:spPr>
          <a:xfrm>
            <a:off x="7180411" y="711624"/>
            <a:ext cx="4294899" cy="5382000"/>
          </a:xfrm>
          <a:prstGeom prst="rect">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81" name="Google Shape;81;p29"/>
          <p:cNvSpPr/>
          <p:nvPr/>
        </p:nvSpPr>
        <p:spPr>
          <a:xfrm flipH="1">
            <a:off x="7538301" y="724153"/>
            <a:ext cx="357889" cy="35788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82" name="Google Shape;82;p29"/>
          <p:cNvSpPr/>
          <p:nvPr/>
        </p:nvSpPr>
        <p:spPr>
          <a:xfrm flipH="1">
            <a:off x="7538301" y="5739959"/>
            <a:ext cx="357889" cy="3578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83" name="Google Shape;83;p29"/>
          <p:cNvSpPr txBox="1">
            <a:spLocks noGrp="1"/>
          </p:cNvSpPr>
          <p:nvPr>
            <p:ph type="ctrTitle"/>
          </p:nvPr>
        </p:nvSpPr>
        <p:spPr>
          <a:xfrm>
            <a:off x="7871790" y="2042319"/>
            <a:ext cx="3168000" cy="2387600"/>
          </a:xfrm>
          <a:prstGeom prst="rect">
            <a:avLst/>
          </a:prstGeom>
          <a:noFill/>
          <a:ln>
            <a:noFill/>
          </a:ln>
        </p:spPr>
        <p:txBody>
          <a:bodyPr spcFirstLastPara="1" wrap="square" lIns="0" tIns="0" rIns="0" bIns="0" anchor="b" anchorCtr="0">
            <a:normAutofit/>
          </a:bodyPr>
          <a:lstStyle>
            <a:lvl1pPr lvl="0" algn="ctr">
              <a:lnSpc>
                <a:spcPct val="80000"/>
              </a:lnSpc>
              <a:spcBef>
                <a:spcPts val="0"/>
              </a:spcBef>
              <a:spcAft>
                <a:spcPts val="0"/>
              </a:spcAft>
              <a:buClr>
                <a:schemeClr val="lt1"/>
              </a:buClr>
              <a:buSzPts val="4800"/>
              <a:buFont typeface="Garamond"/>
              <a:buNone/>
              <a:defRPr sz="4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29"/>
          <p:cNvSpPr txBox="1">
            <a:spLocks noGrp="1"/>
          </p:cNvSpPr>
          <p:nvPr>
            <p:ph type="subTitle" idx="1"/>
          </p:nvPr>
        </p:nvSpPr>
        <p:spPr>
          <a:xfrm>
            <a:off x="7871790" y="5166704"/>
            <a:ext cx="3168000" cy="766957"/>
          </a:xfrm>
          <a:prstGeom prst="rect">
            <a:avLst/>
          </a:prstGeom>
          <a:noFill/>
          <a:ln>
            <a:noFill/>
          </a:ln>
        </p:spPr>
        <p:txBody>
          <a:bodyPr spcFirstLastPara="1" wrap="square" lIns="0" tIns="0" rIns="0" bIns="0" anchor="t" anchorCtr="0">
            <a:normAutofit/>
          </a:bodyPr>
          <a:lstStyle>
            <a:lvl1pPr lvl="0" algn="ctr">
              <a:lnSpc>
                <a:spcPct val="90000"/>
              </a:lnSpc>
              <a:spcBef>
                <a:spcPts val="1000"/>
              </a:spcBef>
              <a:spcAft>
                <a:spcPts val="0"/>
              </a:spcAft>
              <a:buClr>
                <a:schemeClr val="lt1"/>
              </a:buClr>
              <a:buSzPts val="1600"/>
              <a:buNone/>
              <a:defRPr sz="2000" i="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5" name="Google Shape;85;p29"/>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29"/>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87" name="Google Shape;87;p29"/>
          <p:cNvSpPr/>
          <p:nvPr/>
        </p:nvSpPr>
        <p:spPr>
          <a:xfrm>
            <a:off x="6817676" y="4469671"/>
            <a:ext cx="720624" cy="2028329"/>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8"/>
        <p:cNvGrpSpPr/>
        <p:nvPr/>
      </p:nvGrpSpPr>
      <p:grpSpPr>
        <a:xfrm>
          <a:off x="0" y="0"/>
          <a:ext cx="0" cy="0"/>
          <a:chOff x="0" y="0"/>
          <a:chExt cx="0" cy="0"/>
        </a:xfrm>
      </p:grpSpPr>
      <p:sp>
        <p:nvSpPr>
          <p:cNvPr id="89" name="Google Shape;89;p30"/>
          <p:cNvSpPr txBox="1">
            <a:spLocks noGrp="1"/>
          </p:cNvSpPr>
          <p:nvPr>
            <p:ph type="title"/>
          </p:nvPr>
        </p:nvSpPr>
        <p:spPr>
          <a:xfrm>
            <a:off x="838200" y="894522"/>
            <a:ext cx="10515600" cy="79616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accent3"/>
              </a:buClr>
              <a:buSzPts val="4400"/>
              <a:buFont typeface="Garamond"/>
              <a:buNone/>
              <a:defRPr i="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30"/>
          <p:cNvSpPr txBox="1">
            <a:spLocks noGrp="1"/>
          </p:cNvSpPr>
          <p:nvPr>
            <p:ph type="body" idx="1"/>
          </p:nvPr>
        </p:nvSpPr>
        <p:spPr>
          <a:xfrm>
            <a:off x="838200" y="1825625"/>
            <a:ext cx="10515600" cy="4137853"/>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000"/>
              </a:spcBef>
              <a:spcAft>
                <a:spcPts val="0"/>
              </a:spcAft>
              <a:buClr>
                <a:schemeClr val="dk1"/>
              </a:buClr>
              <a:buSzPts val="144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30"/>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30"/>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93" name="Google Shape;93;p30"/>
          <p:cNvSpPr/>
          <p:nvPr/>
        </p:nvSpPr>
        <p:spPr>
          <a:xfrm>
            <a:off x="4386000" y="0"/>
            <a:ext cx="3420000" cy="720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94" name="Google Shape;94;p30"/>
          <p:cNvSpPr/>
          <p:nvPr/>
        </p:nvSpPr>
        <p:spPr>
          <a:xfrm flipH="1">
            <a:off x="4026000" y="359999"/>
            <a:ext cx="360000" cy="360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95" name="Google Shape;95;p30"/>
          <p:cNvSpPr/>
          <p:nvPr/>
        </p:nvSpPr>
        <p:spPr>
          <a:xfrm flipH="1">
            <a:off x="7806000" y="359999"/>
            <a:ext cx="360000" cy="360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96" name="Google Shape;96;p30"/>
          <p:cNvSpPr/>
          <p:nvPr/>
        </p:nvSpPr>
        <p:spPr>
          <a:xfrm>
            <a:off x="4386000" y="6498000"/>
            <a:ext cx="3420000" cy="360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7"/>
        <p:cNvGrpSpPr/>
        <p:nvPr/>
      </p:nvGrpSpPr>
      <p:grpSpPr>
        <a:xfrm>
          <a:off x="0" y="0"/>
          <a:ext cx="0" cy="0"/>
          <a:chOff x="0" y="0"/>
          <a:chExt cx="0" cy="0"/>
        </a:xfrm>
      </p:grpSpPr>
      <p:sp>
        <p:nvSpPr>
          <p:cNvPr id="98" name="Google Shape;98;p31"/>
          <p:cNvSpPr txBox="1">
            <a:spLocks noGrp="1"/>
          </p:cNvSpPr>
          <p:nvPr>
            <p:ph type="title"/>
          </p:nvPr>
        </p:nvSpPr>
        <p:spPr>
          <a:xfrm>
            <a:off x="831850" y="985838"/>
            <a:ext cx="10515600" cy="2852737"/>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3"/>
              </a:buClr>
              <a:buSzPts val="6000"/>
              <a:buFont typeface="Garamond"/>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p31"/>
          <p:cNvSpPr txBox="1">
            <a:spLocks noGrp="1"/>
          </p:cNvSpPr>
          <p:nvPr>
            <p:ph type="body" idx="1"/>
          </p:nvPr>
        </p:nvSpPr>
        <p:spPr>
          <a:xfrm>
            <a:off x="831850" y="4005263"/>
            <a:ext cx="10515600" cy="150018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888888"/>
              </a:buClr>
              <a:buSzPts val="192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0" name="Google Shape;100;p31"/>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31"/>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102" name="Google Shape;102;p31"/>
          <p:cNvSpPr/>
          <p:nvPr/>
        </p:nvSpPr>
        <p:spPr>
          <a:xfrm>
            <a:off x="5735687" y="5778000"/>
            <a:ext cx="720625" cy="1080000"/>
          </a:xfrm>
          <a:prstGeom prst="rect">
            <a:avLst/>
          </a:prstGeom>
          <a:solidFill>
            <a:srgbClr val="422E2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03" name="Google Shape;103;p31"/>
          <p:cNvSpPr/>
          <p:nvPr/>
        </p:nvSpPr>
        <p:spPr>
          <a:xfrm>
            <a:off x="5735688" y="0"/>
            <a:ext cx="720624" cy="1080000"/>
          </a:xfrm>
          <a:prstGeom prst="rect">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4"/>
        <p:cNvGrpSpPr/>
        <p:nvPr/>
      </p:nvGrpSpPr>
      <p:grpSpPr>
        <a:xfrm>
          <a:off x="0" y="0"/>
          <a:ext cx="0" cy="0"/>
          <a:chOff x="0" y="0"/>
          <a:chExt cx="0" cy="0"/>
        </a:xfrm>
      </p:grpSpPr>
      <p:sp>
        <p:nvSpPr>
          <p:cNvPr id="105" name="Google Shape;105;p32"/>
          <p:cNvSpPr txBox="1">
            <a:spLocks noGrp="1"/>
          </p:cNvSpPr>
          <p:nvPr>
            <p:ph type="title"/>
          </p:nvPr>
        </p:nvSpPr>
        <p:spPr>
          <a:xfrm>
            <a:off x="838200" y="894522"/>
            <a:ext cx="10515600" cy="79616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accent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3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000"/>
              </a:spcBef>
              <a:spcAft>
                <a:spcPts val="0"/>
              </a:spcAft>
              <a:buClr>
                <a:schemeClr val="dk1"/>
              </a:buClr>
              <a:buSzPts val="144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7" name="Google Shape;107;p3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000"/>
              </a:spcBef>
              <a:spcAft>
                <a:spcPts val="0"/>
              </a:spcAft>
              <a:buClr>
                <a:schemeClr val="dk1"/>
              </a:buClr>
              <a:buSzPts val="144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8" name="Google Shape;108;p32"/>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32"/>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110"/>
        <p:cNvGrpSpPr/>
        <p:nvPr/>
      </p:nvGrpSpPr>
      <p:grpSpPr>
        <a:xfrm>
          <a:off x="0" y="0"/>
          <a:ext cx="0" cy="0"/>
          <a:chOff x="0" y="0"/>
          <a:chExt cx="0" cy="0"/>
        </a:xfrm>
      </p:grpSpPr>
      <p:sp>
        <p:nvSpPr>
          <p:cNvPr id="111" name="Google Shape;111;p33"/>
          <p:cNvSpPr txBox="1">
            <a:spLocks noGrp="1"/>
          </p:cNvSpPr>
          <p:nvPr>
            <p:ph type="body" idx="1"/>
          </p:nvPr>
        </p:nvSpPr>
        <p:spPr>
          <a:xfrm>
            <a:off x="839788" y="1737873"/>
            <a:ext cx="5157787" cy="767201"/>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192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2" name="Google Shape;112;p3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000"/>
              </a:spcBef>
              <a:spcAft>
                <a:spcPts val="0"/>
              </a:spcAft>
              <a:buClr>
                <a:schemeClr val="dk1"/>
              </a:buClr>
              <a:buSzPts val="144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33"/>
          <p:cNvSpPr txBox="1">
            <a:spLocks noGrp="1"/>
          </p:cNvSpPr>
          <p:nvPr>
            <p:ph type="body" idx="3"/>
          </p:nvPr>
        </p:nvSpPr>
        <p:spPr>
          <a:xfrm>
            <a:off x="6172200" y="1737873"/>
            <a:ext cx="5183188" cy="767201"/>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192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4" name="Google Shape;114;p3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000"/>
              </a:spcBef>
              <a:spcAft>
                <a:spcPts val="0"/>
              </a:spcAft>
              <a:buClr>
                <a:schemeClr val="dk1"/>
              </a:buClr>
              <a:buSzPts val="144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5" name="Google Shape;115;p33"/>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33"/>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117" name="Google Shape;117;p33"/>
          <p:cNvSpPr txBox="1">
            <a:spLocks noGrp="1"/>
          </p:cNvSpPr>
          <p:nvPr>
            <p:ph type="title"/>
          </p:nvPr>
        </p:nvSpPr>
        <p:spPr>
          <a:xfrm>
            <a:off x="838200" y="894522"/>
            <a:ext cx="10515600" cy="79616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accent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op Light">
  <p:cSld name="Title Only Top Light">
    <p:spTree>
      <p:nvGrpSpPr>
        <p:cNvPr id="1" name="Shape 118"/>
        <p:cNvGrpSpPr/>
        <p:nvPr/>
      </p:nvGrpSpPr>
      <p:grpSpPr>
        <a:xfrm>
          <a:off x="0" y="0"/>
          <a:ext cx="0" cy="0"/>
          <a:chOff x="0" y="0"/>
          <a:chExt cx="0" cy="0"/>
        </a:xfrm>
      </p:grpSpPr>
      <p:sp>
        <p:nvSpPr>
          <p:cNvPr id="119" name="Google Shape;119;p34"/>
          <p:cNvSpPr/>
          <p:nvPr/>
        </p:nvSpPr>
        <p:spPr>
          <a:xfrm>
            <a:off x="360000" y="360000"/>
            <a:ext cx="11473200" cy="613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20" name="Google Shape;120;p34"/>
          <p:cNvSpPr/>
          <p:nvPr/>
        </p:nvSpPr>
        <p:spPr>
          <a:xfrm>
            <a:off x="4065847" y="0"/>
            <a:ext cx="4060307" cy="1836000"/>
          </a:xfrm>
          <a:prstGeom prst="rect">
            <a:avLst/>
          </a:prstGeom>
          <a:solidFill>
            <a:srgbClr val="494141">
              <a:alpha val="8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21" name="Google Shape;121;p34"/>
          <p:cNvSpPr/>
          <p:nvPr/>
        </p:nvSpPr>
        <p:spPr>
          <a:xfrm>
            <a:off x="4250406" y="5778000"/>
            <a:ext cx="3691188" cy="1080000"/>
          </a:xfrm>
          <a:prstGeom prst="rect">
            <a:avLst/>
          </a:prstGeom>
          <a:solidFill>
            <a:srgbClr val="494141">
              <a:alpha val="8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22" name="Google Shape;122;p34"/>
          <p:cNvSpPr txBox="1">
            <a:spLocks noGrp="1"/>
          </p:cNvSpPr>
          <p:nvPr>
            <p:ph type="title"/>
          </p:nvPr>
        </p:nvSpPr>
        <p:spPr>
          <a:xfrm>
            <a:off x="4104860" y="360000"/>
            <a:ext cx="4015409" cy="133068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4400"/>
              <a:buFont typeface="Garamond"/>
              <a:buNone/>
              <a:defRPr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34"/>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34"/>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125" name="Google Shape;125;p34"/>
          <p:cNvSpPr/>
          <p:nvPr/>
        </p:nvSpPr>
        <p:spPr>
          <a:xfrm>
            <a:off x="720000" y="720000"/>
            <a:ext cx="10753200" cy="5382000"/>
          </a:xfrm>
          <a:custGeom>
            <a:avLst/>
            <a:gdLst/>
            <a:ahLst/>
            <a:cxnLst/>
            <a:rect l="l" t="t" r="r" b="b"/>
            <a:pathLst>
              <a:path w="10753200" h="5382000" extrusionOk="0">
                <a:moveTo>
                  <a:pt x="7806000" y="0"/>
                </a:moveTo>
                <a:lnTo>
                  <a:pt x="10753200" y="0"/>
                </a:lnTo>
                <a:lnTo>
                  <a:pt x="10753200" y="5382000"/>
                </a:lnTo>
                <a:lnTo>
                  <a:pt x="0" y="5382000"/>
                </a:lnTo>
                <a:lnTo>
                  <a:pt x="0" y="0"/>
                </a:lnTo>
                <a:lnTo>
                  <a:pt x="2946000" y="0"/>
                </a:lnTo>
              </a:path>
            </a:pathLst>
          </a:custGeom>
          <a:noFill/>
          <a:ln w="12700" cap="flat" cmpd="sng">
            <a:solidFill>
              <a:schemeClr val="accent3"/>
            </a:solidFill>
            <a:prstDash val="solid"/>
            <a:miter lim="800000"/>
            <a:headEnd type="diamond" w="med" len="med"/>
            <a:tailEnd type="diamond"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tle Only Right Light">
  <p:cSld name="Title Only Right Light">
    <p:bg>
      <p:bgPr>
        <a:solidFill>
          <a:schemeClr val="accent1"/>
        </a:solidFill>
        <a:effectLst/>
      </p:bgPr>
    </p:bg>
    <p:spTree>
      <p:nvGrpSpPr>
        <p:cNvPr id="1" name="Shape 126"/>
        <p:cNvGrpSpPr/>
        <p:nvPr/>
      </p:nvGrpSpPr>
      <p:grpSpPr>
        <a:xfrm>
          <a:off x="0" y="0"/>
          <a:ext cx="0" cy="0"/>
          <a:chOff x="0" y="0"/>
          <a:chExt cx="0" cy="0"/>
        </a:xfrm>
      </p:grpSpPr>
      <p:sp>
        <p:nvSpPr>
          <p:cNvPr id="127" name="Google Shape;127;p35"/>
          <p:cNvSpPr/>
          <p:nvPr/>
        </p:nvSpPr>
        <p:spPr>
          <a:xfrm>
            <a:off x="360000" y="360000"/>
            <a:ext cx="11473200" cy="613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28" name="Google Shape;128;p35"/>
          <p:cNvSpPr/>
          <p:nvPr/>
        </p:nvSpPr>
        <p:spPr>
          <a:xfrm>
            <a:off x="0" y="2385000"/>
            <a:ext cx="360000" cy="2088000"/>
          </a:xfrm>
          <a:prstGeom prst="rect">
            <a:avLst/>
          </a:prstGeom>
          <a:solidFill>
            <a:schemeClr val="accent3">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29" name="Google Shape;129;p35"/>
          <p:cNvSpPr txBox="1">
            <a:spLocks noGrp="1"/>
          </p:cNvSpPr>
          <p:nvPr>
            <p:ph type="title"/>
          </p:nvPr>
        </p:nvSpPr>
        <p:spPr>
          <a:xfrm>
            <a:off x="7108590" y="2453081"/>
            <a:ext cx="4015409" cy="133068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7B6B4D"/>
              </a:buClr>
              <a:buSzPts val="4400"/>
              <a:buFont typeface="Garamond"/>
              <a:buNone/>
              <a:defRPr i="0">
                <a:solidFill>
                  <a:srgbClr val="7B6B4D"/>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 name="Google Shape;130;p35"/>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35"/>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132" name="Google Shape;132;p35"/>
          <p:cNvSpPr/>
          <p:nvPr/>
        </p:nvSpPr>
        <p:spPr>
          <a:xfrm>
            <a:off x="11471998" y="2385000"/>
            <a:ext cx="720001" cy="2088000"/>
          </a:xfrm>
          <a:prstGeom prst="rect">
            <a:avLst/>
          </a:prstGeom>
          <a:solidFill>
            <a:schemeClr val="accent3">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33" name="Google Shape;133;p35"/>
          <p:cNvSpPr/>
          <p:nvPr/>
        </p:nvSpPr>
        <p:spPr>
          <a:xfrm rot="5400000" flipH="1">
            <a:off x="3387001" y="-1960199"/>
            <a:ext cx="5418000" cy="10778400"/>
          </a:xfrm>
          <a:custGeom>
            <a:avLst/>
            <a:gdLst/>
            <a:ahLst/>
            <a:cxnLst/>
            <a:rect l="l" t="t" r="r" b="b"/>
            <a:pathLst>
              <a:path w="10767616" h="5418000" extrusionOk="0">
                <a:moveTo>
                  <a:pt x="7861969" y="0"/>
                </a:moveTo>
                <a:lnTo>
                  <a:pt x="10767616" y="0"/>
                </a:lnTo>
                <a:lnTo>
                  <a:pt x="10767616" y="5418000"/>
                </a:lnTo>
                <a:lnTo>
                  <a:pt x="0" y="5418000"/>
                </a:lnTo>
                <a:lnTo>
                  <a:pt x="0" y="0"/>
                </a:lnTo>
                <a:lnTo>
                  <a:pt x="2921260" y="0"/>
                </a:lnTo>
              </a:path>
            </a:pathLst>
          </a:custGeom>
          <a:noFill/>
          <a:ln w="12700" cap="flat" cmpd="sng">
            <a:solidFill>
              <a:schemeClr val="accent4"/>
            </a:solidFill>
            <a:prstDash val="solid"/>
            <a:miter lim="800000"/>
            <a:headEnd type="diamond" w="med" len="med"/>
            <a:tailEnd type="diamond"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34" name="Google Shape;134;p35"/>
          <p:cNvSpPr/>
          <p:nvPr/>
        </p:nvSpPr>
        <p:spPr>
          <a:xfrm flipH="1">
            <a:off x="11125201" y="720000"/>
            <a:ext cx="360000" cy="360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Only Left Dark">
  <p:cSld name="Title Only Left Dark">
    <p:bg>
      <p:bgPr>
        <a:solidFill>
          <a:schemeClr val="lt1"/>
        </a:solidFill>
        <a:effectLst/>
      </p:bgPr>
    </p:bg>
    <p:spTree>
      <p:nvGrpSpPr>
        <p:cNvPr id="1" name="Shape 135"/>
        <p:cNvGrpSpPr/>
        <p:nvPr/>
      </p:nvGrpSpPr>
      <p:grpSpPr>
        <a:xfrm>
          <a:off x="0" y="0"/>
          <a:ext cx="0" cy="0"/>
          <a:chOff x="0" y="0"/>
          <a:chExt cx="0" cy="0"/>
        </a:xfrm>
      </p:grpSpPr>
      <p:sp>
        <p:nvSpPr>
          <p:cNvPr id="136" name="Google Shape;136;p36"/>
          <p:cNvSpPr/>
          <p:nvPr/>
        </p:nvSpPr>
        <p:spPr>
          <a:xfrm>
            <a:off x="360000" y="360000"/>
            <a:ext cx="11473200" cy="6138000"/>
          </a:xfrm>
          <a:prstGeom prst="rect">
            <a:avLst/>
          </a:prstGeom>
          <a:solidFill>
            <a:srgbClr val="47575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37" name="Google Shape;137;p36"/>
          <p:cNvSpPr/>
          <p:nvPr/>
        </p:nvSpPr>
        <p:spPr>
          <a:xfrm>
            <a:off x="0" y="2385000"/>
            <a:ext cx="720000" cy="2088000"/>
          </a:xfrm>
          <a:prstGeom prst="rect">
            <a:avLst/>
          </a:prstGeom>
          <a:solidFill>
            <a:schemeClr val="accent3">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38" name="Google Shape;138;p36"/>
          <p:cNvSpPr txBox="1">
            <a:spLocks noGrp="1"/>
          </p:cNvSpPr>
          <p:nvPr>
            <p:ph type="title"/>
          </p:nvPr>
        </p:nvSpPr>
        <p:spPr>
          <a:xfrm>
            <a:off x="1003851" y="2453081"/>
            <a:ext cx="4015409" cy="133068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4400"/>
              <a:buFont typeface="Garamond"/>
              <a:buNone/>
              <a:defRPr i="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9" name="Google Shape;139;p36"/>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36"/>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141" name="Google Shape;141;p36"/>
          <p:cNvSpPr/>
          <p:nvPr/>
        </p:nvSpPr>
        <p:spPr>
          <a:xfrm>
            <a:off x="11112000" y="2385000"/>
            <a:ext cx="1080000" cy="2088000"/>
          </a:xfrm>
          <a:prstGeom prst="rect">
            <a:avLst/>
          </a:prstGeom>
          <a:solidFill>
            <a:schemeClr val="accent3">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42" name="Google Shape;142;p36"/>
          <p:cNvSpPr/>
          <p:nvPr/>
        </p:nvSpPr>
        <p:spPr>
          <a:xfrm rot="-5400000">
            <a:off x="3387001" y="-1960199"/>
            <a:ext cx="5418000" cy="10778400"/>
          </a:xfrm>
          <a:custGeom>
            <a:avLst/>
            <a:gdLst/>
            <a:ahLst/>
            <a:cxnLst/>
            <a:rect l="l" t="t" r="r" b="b"/>
            <a:pathLst>
              <a:path w="10767616" h="5418000" extrusionOk="0">
                <a:moveTo>
                  <a:pt x="7861969" y="0"/>
                </a:moveTo>
                <a:lnTo>
                  <a:pt x="10767616" y="0"/>
                </a:lnTo>
                <a:lnTo>
                  <a:pt x="10767616" y="5418000"/>
                </a:lnTo>
                <a:lnTo>
                  <a:pt x="0" y="5418000"/>
                </a:lnTo>
                <a:lnTo>
                  <a:pt x="0" y="0"/>
                </a:lnTo>
                <a:lnTo>
                  <a:pt x="2921260" y="0"/>
                </a:lnTo>
              </a:path>
            </a:pathLst>
          </a:custGeom>
          <a:noFill/>
          <a:ln w="12700" cap="flat" cmpd="sng">
            <a:solidFill>
              <a:schemeClr val="lt1"/>
            </a:solidFill>
            <a:prstDash val="solid"/>
            <a:miter lim="800000"/>
            <a:headEnd type="diamond" w="med" len="med"/>
            <a:tailEnd type="diamond"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43" name="Google Shape;143;p36"/>
          <p:cNvSpPr/>
          <p:nvPr/>
        </p:nvSpPr>
        <p:spPr>
          <a:xfrm flipH="1">
            <a:off x="706800" y="5778001"/>
            <a:ext cx="360000" cy="360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44"/>
        <p:cNvGrpSpPr/>
        <p:nvPr/>
      </p:nvGrpSpPr>
      <p:grpSpPr>
        <a:xfrm>
          <a:off x="0" y="0"/>
          <a:ext cx="0" cy="0"/>
          <a:chOff x="0" y="0"/>
          <a:chExt cx="0" cy="0"/>
        </a:xfrm>
      </p:grpSpPr>
      <p:sp>
        <p:nvSpPr>
          <p:cNvPr id="145" name="Google Shape;145;p37"/>
          <p:cNvSpPr/>
          <p:nvPr/>
        </p:nvSpPr>
        <p:spPr>
          <a:xfrm>
            <a:off x="360000" y="360000"/>
            <a:ext cx="11473200" cy="613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46" name="Google Shape;146;p37"/>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37"/>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Blank with Border">
  <p:cSld name="Blank with Border">
    <p:spTree>
      <p:nvGrpSpPr>
        <p:cNvPr id="1" name="Shape 148"/>
        <p:cNvGrpSpPr/>
        <p:nvPr/>
      </p:nvGrpSpPr>
      <p:grpSpPr>
        <a:xfrm>
          <a:off x="0" y="0"/>
          <a:ext cx="0" cy="0"/>
          <a:chOff x="0" y="0"/>
          <a:chExt cx="0" cy="0"/>
        </a:xfrm>
      </p:grpSpPr>
      <p:sp>
        <p:nvSpPr>
          <p:cNvPr id="149" name="Google Shape;149;p38"/>
          <p:cNvSpPr/>
          <p:nvPr/>
        </p:nvSpPr>
        <p:spPr>
          <a:xfrm>
            <a:off x="360000" y="360000"/>
            <a:ext cx="11473200" cy="613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50" name="Google Shape;150;p38"/>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38"/>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152" name="Google Shape;152;p38"/>
          <p:cNvSpPr/>
          <p:nvPr/>
        </p:nvSpPr>
        <p:spPr>
          <a:xfrm>
            <a:off x="720000" y="720000"/>
            <a:ext cx="10753200" cy="5382000"/>
          </a:xfrm>
          <a:prstGeom prst="rect">
            <a:avLst/>
          </a:prstGeom>
          <a:no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53"/>
        <p:cNvGrpSpPr/>
        <p:nvPr/>
      </p:nvGrpSpPr>
      <p:grpSpPr>
        <a:xfrm>
          <a:off x="0" y="0"/>
          <a:ext cx="0" cy="0"/>
          <a:chOff x="0" y="0"/>
          <a:chExt cx="0" cy="0"/>
        </a:xfrm>
      </p:grpSpPr>
      <p:sp>
        <p:nvSpPr>
          <p:cNvPr id="154" name="Google Shape;154;p39"/>
          <p:cNvSpPr txBox="1">
            <a:spLocks noGrp="1"/>
          </p:cNvSpPr>
          <p:nvPr>
            <p:ph type="title"/>
          </p:nvPr>
        </p:nvSpPr>
        <p:spPr>
          <a:xfrm>
            <a:off x="839788" y="987424"/>
            <a:ext cx="3932237" cy="106997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3200"/>
              <a:buFont typeface="Garamond"/>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3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391160" algn="l">
              <a:lnSpc>
                <a:spcPct val="90000"/>
              </a:lnSpc>
              <a:spcBef>
                <a:spcPts val="1000"/>
              </a:spcBef>
              <a:spcAft>
                <a:spcPts val="0"/>
              </a:spcAft>
              <a:buClr>
                <a:schemeClr val="dk1"/>
              </a:buClr>
              <a:buSzPts val="256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56" name="Google Shape;156;p3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28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57" name="Google Shape;157;p39"/>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39"/>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524733"/>
        </a:solidFill>
        <a:effectLst/>
      </p:bgPr>
    </p:bg>
    <p:spTree>
      <p:nvGrpSpPr>
        <p:cNvPr id="1" name="Shape 9"/>
        <p:cNvGrpSpPr/>
        <p:nvPr/>
      </p:nvGrpSpPr>
      <p:grpSpPr>
        <a:xfrm>
          <a:off x="0" y="0"/>
          <a:ext cx="0" cy="0"/>
          <a:chOff x="0" y="0"/>
          <a:chExt cx="0" cy="0"/>
        </a:xfrm>
      </p:grpSpPr>
      <p:sp>
        <p:nvSpPr>
          <p:cNvPr id="10" name="Google Shape;10;p22"/>
          <p:cNvSpPr/>
          <p:nvPr/>
        </p:nvSpPr>
        <p:spPr>
          <a:xfrm>
            <a:off x="360000" y="360000"/>
            <a:ext cx="11473200" cy="613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
        <p:nvSpPr>
          <p:cNvPr id="11" name="Google Shape;11;p22"/>
          <p:cNvSpPr txBox="1">
            <a:spLocks noGrp="1"/>
          </p:cNvSpPr>
          <p:nvPr>
            <p:ph type="title"/>
          </p:nvPr>
        </p:nvSpPr>
        <p:spPr>
          <a:xfrm>
            <a:off x="838200" y="894522"/>
            <a:ext cx="10515600" cy="796166"/>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0"/>
              </a:spcBef>
              <a:spcAft>
                <a:spcPts val="0"/>
              </a:spcAft>
              <a:buClr>
                <a:schemeClr val="accent3"/>
              </a:buClr>
              <a:buSzPts val="4400"/>
              <a:buFont typeface="Garamond"/>
              <a:buNone/>
              <a:defRPr sz="4400" b="0" i="0" u="none" strike="noStrike" cap="none">
                <a:solidFill>
                  <a:schemeClr val="accent3"/>
                </a:solidFill>
                <a:latin typeface="Garamond"/>
                <a:ea typeface="Garamond"/>
                <a:cs typeface="Garamond"/>
                <a:sym typeface="Garamon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22"/>
          <p:cNvSpPr txBox="1">
            <a:spLocks noGrp="1"/>
          </p:cNvSpPr>
          <p:nvPr>
            <p:ph type="body" idx="1"/>
          </p:nvPr>
        </p:nvSpPr>
        <p:spPr>
          <a:xfrm>
            <a:off x="838200" y="1825625"/>
            <a:ext cx="10515600" cy="4137853"/>
          </a:xfrm>
          <a:prstGeom prst="rect">
            <a:avLst/>
          </a:prstGeom>
          <a:noFill/>
          <a:ln>
            <a:noFill/>
          </a:ln>
        </p:spPr>
        <p:txBody>
          <a:bodyPr spcFirstLastPara="1" wrap="square" lIns="91425" tIns="45700" rIns="91425" bIns="45700" anchor="t" anchorCtr="0">
            <a:normAutofit/>
          </a:bodyPr>
          <a:lstStyle>
            <a:lvl1pPr marL="457200" marR="0" lvl="0" indent="-320040" algn="l" rtl="0">
              <a:lnSpc>
                <a:spcPct val="90000"/>
              </a:lnSpc>
              <a:spcBef>
                <a:spcPts val="1000"/>
              </a:spcBef>
              <a:spcAft>
                <a:spcPts val="0"/>
              </a:spcAft>
              <a:buClr>
                <a:schemeClr val="dk1"/>
              </a:buClr>
              <a:buSzPts val="1440"/>
              <a:buFont typeface="Garamond"/>
              <a:buChar char="°"/>
              <a:defRPr sz="1800" b="0" i="0" u="none" strike="noStrike" cap="none">
                <a:solidFill>
                  <a:schemeClr val="dk1"/>
                </a:solidFill>
                <a:latin typeface="Garamond"/>
                <a:ea typeface="Garamond"/>
                <a:cs typeface="Garamond"/>
                <a:sym typeface="Garamond"/>
              </a:defRPr>
            </a:lvl1pPr>
            <a:lvl2pPr marL="914400" marR="0" lvl="1"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Garamond"/>
                <a:ea typeface="Garamond"/>
                <a:cs typeface="Garamond"/>
                <a:sym typeface="Garamond"/>
              </a:defRPr>
            </a:lvl2pPr>
            <a:lvl3pPr marL="1371600" marR="0" lvl="2"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Garamond"/>
                <a:ea typeface="Garamond"/>
                <a:cs typeface="Garamond"/>
                <a:sym typeface="Garamond"/>
              </a:defRPr>
            </a:lvl3pPr>
            <a:lvl4pPr marL="1828800" marR="0" lvl="3" indent="-304800"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4pPr>
            <a:lvl5pPr marL="2286000" marR="0" lvl="4" indent="-304800"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Garamond"/>
                <a:ea typeface="Garamond"/>
                <a:cs typeface="Garamond"/>
                <a:sym typeface="Garamond"/>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aramond"/>
                <a:ea typeface="Garamond"/>
                <a:cs typeface="Garamond"/>
                <a:sym typeface="Garamond"/>
              </a:defRPr>
            </a:lvl9pPr>
          </a:lstStyle>
          <a:p>
            <a:endParaRPr/>
          </a:p>
        </p:txBody>
      </p:sp>
      <p:sp>
        <p:nvSpPr>
          <p:cNvPr id="13" name="Google Shape;13;p22"/>
          <p:cNvSpPr txBox="1">
            <a:spLocks noGrp="1"/>
          </p:cNvSpPr>
          <p:nvPr>
            <p:ph type="ftr" idx="11"/>
          </p:nvPr>
        </p:nvSpPr>
        <p:spPr>
          <a:xfrm>
            <a:off x="390378" y="6236849"/>
            <a:ext cx="4114800" cy="15010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1" u="none" strike="noStrike" cap="none">
                <a:solidFill>
                  <a:srgbClr val="888888"/>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14" name="Google Shape;14;p22"/>
          <p:cNvSpPr txBox="1">
            <a:spLocks noGrp="1"/>
          </p:cNvSpPr>
          <p:nvPr>
            <p:ph type="sldNum" idx="12"/>
          </p:nvPr>
        </p:nvSpPr>
        <p:spPr>
          <a:xfrm>
            <a:off x="8968408" y="6236849"/>
            <a:ext cx="2743200" cy="15010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Garamond"/>
                <a:ea typeface="Garamond"/>
                <a:cs typeface="Garamond"/>
                <a:sym typeface="Garamond"/>
              </a:defRPr>
            </a:lvl1pPr>
            <a:lvl2pPr marL="0" marR="0" lvl="1" indent="0" algn="r" rtl="0">
              <a:spcBef>
                <a:spcPts val="0"/>
              </a:spcBef>
              <a:buNone/>
              <a:defRPr sz="1200" b="0" i="0" u="none" strike="noStrike" cap="none">
                <a:solidFill>
                  <a:srgbClr val="888888"/>
                </a:solidFill>
                <a:latin typeface="Garamond"/>
                <a:ea typeface="Garamond"/>
                <a:cs typeface="Garamond"/>
                <a:sym typeface="Garamond"/>
              </a:defRPr>
            </a:lvl2pPr>
            <a:lvl3pPr marL="0" marR="0" lvl="2" indent="0" algn="r" rtl="0">
              <a:spcBef>
                <a:spcPts val="0"/>
              </a:spcBef>
              <a:buNone/>
              <a:defRPr sz="1200" b="0" i="0" u="none" strike="noStrike" cap="none">
                <a:solidFill>
                  <a:srgbClr val="888888"/>
                </a:solidFill>
                <a:latin typeface="Garamond"/>
                <a:ea typeface="Garamond"/>
                <a:cs typeface="Garamond"/>
                <a:sym typeface="Garamond"/>
              </a:defRPr>
            </a:lvl3pPr>
            <a:lvl4pPr marL="0" marR="0" lvl="3" indent="0" algn="r" rtl="0">
              <a:spcBef>
                <a:spcPts val="0"/>
              </a:spcBef>
              <a:buNone/>
              <a:defRPr sz="1200" b="0" i="0" u="none" strike="noStrike" cap="none">
                <a:solidFill>
                  <a:srgbClr val="888888"/>
                </a:solidFill>
                <a:latin typeface="Garamond"/>
                <a:ea typeface="Garamond"/>
                <a:cs typeface="Garamond"/>
                <a:sym typeface="Garamond"/>
              </a:defRPr>
            </a:lvl4pPr>
            <a:lvl5pPr marL="0" marR="0" lvl="4" indent="0" algn="r" rtl="0">
              <a:spcBef>
                <a:spcPts val="0"/>
              </a:spcBef>
              <a:buNone/>
              <a:defRPr sz="1200" b="0" i="0" u="none" strike="noStrike" cap="none">
                <a:solidFill>
                  <a:srgbClr val="888888"/>
                </a:solidFill>
                <a:latin typeface="Garamond"/>
                <a:ea typeface="Garamond"/>
                <a:cs typeface="Garamond"/>
                <a:sym typeface="Garamond"/>
              </a:defRPr>
            </a:lvl5pPr>
            <a:lvl6pPr marL="0" marR="0" lvl="5" indent="0" algn="r" rtl="0">
              <a:spcBef>
                <a:spcPts val="0"/>
              </a:spcBef>
              <a:buNone/>
              <a:defRPr sz="1200" b="0" i="0" u="none" strike="noStrike" cap="none">
                <a:solidFill>
                  <a:srgbClr val="888888"/>
                </a:solidFill>
                <a:latin typeface="Garamond"/>
                <a:ea typeface="Garamond"/>
                <a:cs typeface="Garamond"/>
                <a:sym typeface="Garamond"/>
              </a:defRPr>
            </a:lvl6pPr>
            <a:lvl7pPr marL="0" marR="0" lvl="6" indent="0" algn="r" rtl="0">
              <a:spcBef>
                <a:spcPts val="0"/>
              </a:spcBef>
              <a:buNone/>
              <a:defRPr sz="1200" b="0" i="0" u="none" strike="noStrike" cap="none">
                <a:solidFill>
                  <a:srgbClr val="888888"/>
                </a:solidFill>
                <a:latin typeface="Garamond"/>
                <a:ea typeface="Garamond"/>
                <a:cs typeface="Garamond"/>
                <a:sym typeface="Garamond"/>
              </a:defRPr>
            </a:lvl7pPr>
            <a:lvl8pPr marL="0" marR="0" lvl="7" indent="0" algn="r" rtl="0">
              <a:spcBef>
                <a:spcPts val="0"/>
              </a:spcBef>
              <a:buNone/>
              <a:defRPr sz="1200" b="0" i="0" u="none" strike="noStrike" cap="none">
                <a:solidFill>
                  <a:srgbClr val="888888"/>
                </a:solidFill>
                <a:latin typeface="Garamond"/>
                <a:ea typeface="Garamond"/>
                <a:cs typeface="Garamond"/>
                <a:sym typeface="Garamond"/>
              </a:defRPr>
            </a:lvl8pPr>
            <a:lvl9pPr marL="0" marR="0" lvl="8" indent="0" algn="r" rtl="0">
              <a:spcBef>
                <a:spcPts val="0"/>
              </a:spcBef>
              <a:buNone/>
              <a:defRPr sz="1200" b="0" i="0" u="none" strike="noStrike" cap="none">
                <a:solidFill>
                  <a:srgbClr val="888888"/>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IN"/>
              <a:t>‹#›</a:t>
            </a:fld>
            <a:endParaRPr/>
          </a:p>
        </p:txBody>
      </p:sp>
      <p:sp>
        <p:nvSpPr>
          <p:cNvPr id="15" name="Google Shape;15;p22"/>
          <p:cNvSpPr/>
          <p:nvPr/>
        </p:nvSpPr>
        <p:spPr>
          <a:xfrm>
            <a:off x="720000" y="720000"/>
            <a:ext cx="10753200" cy="5382000"/>
          </a:xfrm>
          <a:custGeom>
            <a:avLst/>
            <a:gdLst/>
            <a:ahLst/>
            <a:cxnLst/>
            <a:rect l="l" t="t" r="r" b="b"/>
            <a:pathLst>
              <a:path w="10753200" h="5382000" extrusionOk="0">
                <a:moveTo>
                  <a:pt x="7806000" y="0"/>
                </a:moveTo>
                <a:lnTo>
                  <a:pt x="10753200" y="0"/>
                </a:lnTo>
                <a:lnTo>
                  <a:pt x="10753200" y="5382000"/>
                </a:lnTo>
                <a:lnTo>
                  <a:pt x="0" y="5382000"/>
                </a:lnTo>
                <a:lnTo>
                  <a:pt x="0" y="0"/>
                </a:lnTo>
                <a:lnTo>
                  <a:pt x="2946000" y="0"/>
                </a:lnTo>
              </a:path>
            </a:pathLst>
          </a:custGeom>
          <a:noFill/>
          <a:ln w="12700" cap="flat" cmpd="sng">
            <a:solidFill>
              <a:schemeClr val="accent3"/>
            </a:solidFill>
            <a:prstDash val="solid"/>
            <a:miter lim="800000"/>
            <a:headEnd type="diamond" w="med" len="med"/>
            <a:tailEnd type="diamond"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Garamond"/>
              <a:ea typeface="Garamond"/>
              <a:cs typeface="Garamond"/>
              <a:sym typeface="Garamon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
          <p:cNvSpPr txBox="1">
            <a:spLocks noGrp="1"/>
          </p:cNvSpPr>
          <p:nvPr>
            <p:ph type="ctrTitle"/>
          </p:nvPr>
        </p:nvSpPr>
        <p:spPr>
          <a:xfrm>
            <a:off x="7984500" y="1143000"/>
            <a:ext cx="3487500" cy="2016960"/>
          </a:xfrm>
          <a:prstGeom prst="rect">
            <a:avLst/>
          </a:prstGeom>
          <a:noFill/>
          <a:ln>
            <a:noFill/>
          </a:ln>
        </p:spPr>
        <p:txBody>
          <a:bodyPr spcFirstLastPara="1" wrap="square" lIns="0" tIns="0" rIns="0" bIns="0" anchor="b" anchorCtr="0">
            <a:normAutofit fontScale="90000"/>
          </a:bodyPr>
          <a:lstStyle/>
          <a:p>
            <a:pPr lvl="0" algn="l"/>
            <a:r>
              <a:rPr lang="en-IN" dirty="0"/>
              <a:t>The National Transformation </a:t>
            </a:r>
            <a:r>
              <a:rPr lang="en-IN" dirty="0" smtClean="0"/>
              <a:t>Program</a:t>
            </a:r>
            <a:br>
              <a:rPr lang="en-IN" dirty="0" smtClean="0"/>
            </a:br>
            <a:endParaRPr dirty="0"/>
          </a:p>
        </p:txBody>
      </p:sp>
      <p:sp>
        <p:nvSpPr>
          <p:cNvPr id="165" name="Google Shape;165;p1"/>
          <p:cNvSpPr txBox="1">
            <a:spLocks noGrp="1"/>
          </p:cNvSpPr>
          <p:nvPr>
            <p:ph type="subTitle" idx="1"/>
          </p:nvPr>
        </p:nvSpPr>
        <p:spPr>
          <a:xfrm>
            <a:off x="7633252" y="4314112"/>
            <a:ext cx="3838748" cy="1787888"/>
          </a:xfrm>
          <a:prstGeom prst="rect">
            <a:avLst/>
          </a:prstGeom>
          <a:noFill/>
          <a:ln>
            <a:noFill/>
          </a:ln>
        </p:spPr>
        <p:txBody>
          <a:bodyPr spcFirstLastPara="1" wrap="square" lIns="0" tIns="0" rIns="0" bIns="0" anchor="t" anchorCtr="0">
            <a:normAutofit/>
          </a:bodyPr>
          <a:lstStyle/>
          <a:p>
            <a:pPr marL="0" lvl="0" indent="0" algn="ctr" rtl="0">
              <a:lnSpc>
                <a:spcPct val="90000"/>
              </a:lnSpc>
              <a:spcBef>
                <a:spcPts val="0"/>
              </a:spcBef>
              <a:spcAft>
                <a:spcPts val="0"/>
              </a:spcAft>
              <a:buClr>
                <a:schemeClr val="lt1"/>
              </a:buClr>
              <a:buSzPts val="1600"/>
              <a:buNone/>
            </a:pPr>
            <a:r>
              <a:rPr lang="en-IN" dirty="0"/>
              <a:t> Name</a:t>
            </a:r>
            <a:r>
              <a:rPr lang="en-IN" dirty="0" smtClean="0"/>
              <a:t>:</a:t>
            </a:r>
            <a:endParaRPr dirty="0"/>
          </a:p>
          <a:p>
            <a:pPr marL="0" lvl="0" indent="0" algn="ctr" rtl="0">
              <a:lnSpc>
                <a:spcPct val="90000"/>
              </a:lnSpc>
              <a:spcBef>
                <a:spcPts val="1000"/>
              </a:spcBef>
              <a:spcAft>
                <a:spcPts val="0"/>
              </a:spcAft>
              <a:buClr>
                <a:schemeClr val="lt1"/>
              </a:buClr>
              <a:buSzPts val="1600"/>
              <a:buNone/>
            </a:pPr>
            <a:r>
              <a:rPr lang="en-IN" dirty="0"/>
              <a:t>Course Title</a:t>
            </a:r>
            <a:r>
              <a:rPr lang="en-IN" dirty="0" smtClean="0"/>
              <a:t>:</a:t>
            </a:r>
            <a:endParaRPr dirty="0"/>
          </a:p>
          <a:p>
            <a:pPr marL="0" lvl="0" indent="0" algn="ctr" rtl="0">
              <a:lnSpc>
                <a:spcPct val="90000"/>
              </a:lnSpc>
              <a:spcBef>
                <a:spcPts val="1000"/>
              </a:spcBef>
              <a:spcAft>
                <a:spcPts val="0"/>
              </a:spcAft>
              <a:buClr>
                <a:schemeClr val="lt1"/>
              </a:buClr>
              <a:buSzPts val="1600"/>
              <a:buNone/>
            </a:pPr>
            <a:r>
              <a:rPr lang="en-IN" dirty="0"/>
              <a:t>Date: </a:t>
            </a:r>
            <a:endParaRPr lang="en-IN" dirty="0" smtClean="0"/>
          </a:p>
          <a:p>
            <a:pPr marL="0" lvl="0" indent="0" algn="ctr" rtl="0">
              <a:lnSpc>
                <a:spcPct val="90000"/>
              </a:lnSpc>
              <a:spcBef>
                <a:spcPts val="1000"/>
              </a:spcBef>
              <a:spcAft>
                <a:spcPts val="0"/>
              </a:spcAft>
              <a:buClr>
                <a:schemeClr val="lt1"/>
              </a:buClr>
              <a:buSzPts val="1600"/>
              <a:buNone/>
            </a:pPr>
            <a:r>
              <a:rPr lang="en-IN" dirty="0" smtClean="0"/>
              <a:t>Instructor</a:t>
            </a:r>
            <a:endParaRPr dirty="0"/>
          </a:p>
        </p:txBody>
      </p:sp>
      <p:sp>
        <p:nvSpPr>
          <p:cNvPr id="3" name="Rectangle 2"/>
          <p:cNvSpPr/>
          <p:nvPr/>
        </p:nvSpPr>
        <p:spPr>
          <a:xfrm>
            <a:off x="5978820" y="3275112"/>
            <a:ext cx="234360" cy="307777"/>
          </a:xfrm>
          <a:prstGeom prst="rect">
            <a:avLst/>
          </a:prstGeom>
        </p:spPr>
        <p:txBody>
          <a:bodyPr wrap="none">
            <a:spAutoFit/>
          </a:bodyPr>
          <a:lstStyle/>
          <a:p>
            <a:r>
              <a:rPr lang="en-US" dirty="0"/>
              <a:t> </a:t>
            </a:r>
          </a:p>
        </p:txBody>
      </p:sp>
      <p:sp>
        <p:nvSpPr>
          <p:cNvPr id="8" name="Google Shape;165;p1"/>
          <p:cNvSpPr txBox="1">
            <a:spLocks/>
          </p:cNvSpPr>
          <p:nvPr/>
        </p:nvSpPr>
        <p:spPr>
          <a:xfrm>
            <a:off x="7633252" y="2851924"/>
            <a:ext cx="3838748" cy="1154152"/>
          </a:xfrm>
          <a:prstGeom prst="rect">
            <a:avLst/>
          </a:prstGeom>
          <a:noFill/>
          <a:ln>
            <a:noFill/>
          </a:ln>
        </p:spPr>
        <p:txBody>
          <a:bodyPr spcFirstLastPara="1" wrap="square" lIns="0" tIns="0" rIns="0" bIns="0" anchor="t" anchorCtr="0">
            <a:normAutofit/>
          </a:bodyPr>
          <a:lstStyle>
            <a:defPPr marR="0" lvl="0" algn="l" rtl="0">
              <a:lnSpc>
                <a:spcPct val="100000"/>
              </a:lnSpc>
              <a:spcBef>
                <a:spcPts val="0"/>
              </a:spcBef>
              <a:spcAft>
                <a:spcPts val="0"/>
              </a:spcAft>
            </a:defPPr>
            <a:lvl1pPr marL="457200" marR="0" lvl="0" indent="-320040" algn="ctr" rtl="0">
              <a:lnSpc>
                <a:spcPct val="90000"/>
              </a:lnSpc>
              <a:spcBef>
                <a:spcPts val="1000"/>
              </a:spcBef>
              <a:spcAft>
                <a:spcPts val="0"/>
              </a:spcAft>
              <a:buClr>
                <a:schemeClr val="lt1"/>
              </a:buClr>
              <a:buSzPts val="1600"/>
              <a:buFont typeface="Garamond"/>
              <a:buNone/>
              <a:defRPr sz="2000" b="0" i="0" u="none" strike="noStrike" cap="none">
                <a:solidFill>
                  <a:schemeClr val="lt1"/>
                </a:solidFill>
                <a:latin typeface="Garamond"/>
                <a:ea typeface="Garamond"/>
                <a:cs typeface="Garamond"/>
                <a:sym typeface="Garamond"/>
              </a:defRPr>
            </a:lvl1pPr>
            <a:lvl2pPr marL="914400" marR="0" lvl="1" indent="-3302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Garamond"/>
                <a:ea typeface="Garamond"/>
                <a:cs typeface="Garamond"/>
                <a:sym typeface="Garamond"/>
              </a:defRPr>
            </a:lvl2pPr>
            <a:lvl3pPr marL="1371600" marR="0" lvl="2" indent="-3175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Garamond"/>
                <a:ea typeface="Garamond"/>
                <a:cs typeface="Garamond"/>
                <a:sym typeface="Garamond"/>
              </a:defRPr>
            </a:lvl3pPr>
            <a:lvl4pPr marL="1828800" marR="0" lvl="3" indent="-3048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Garamond"/>
                <a:ea typeface="Garamond"/>
                <a:cs typeface="Garamond"/>
                <a:sym typeface="Garamond"/>
              </a:defRPr>
            </a:lvl4pPr>
            <a:lvl5pPr marL="2286000" marR="0" lvl="4" indent="-3048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Garamond"/>
                <a:ea typeface="Garamond"/>
                <a:cs typeface="Garamond"/>
                <a:sym typeface="Garamond"/>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Garamond"/>
                <a:ea typeface="Garamond"/>
                <a:cs typeface="Garamond"/>
                <a:sym typeface="Garamond"/>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Garamond"/>
                <a:ea typeface="Garamond"/>
                <a:cs typeface="Garamond"/>
                <a:sym typeface="Garamond"/>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Garamond"/>
                <a:ea typeface="Garamond"/>
                <a:cs typeface="Garamond"/>
                <a:sym typeface="Garamond"/>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Garamond"/>
                <a:ea typeface="Garamond"/>
                <a:cs typeface="Garamond"/>
                <a:sym typeface="Garamond"/>
              </a:defRPr>
            </a:lvl9pPr>
          </a:lstStyle>
          <a:p>
            <a:pPr marL="0" indent="0" algn="l">
              <a:spcBef>
                <a:spcPts val="0"/>
              </a:spcBef>
            </a:pPr>
            <a:r>
              <a:rPr lang="en-US" dirty="0"/>
              <a:t>H</a:t>
            </a:r>
            <a:r>
              <a:rPr lang="en-US" dirty="0" smtClean="0"/>
              <a:t>ow E-health will </a:t>
            </a:r>
            <a:r>
              <a:rPr lang="en-US" dirty="0"/>
              <a:t>improve </a:t>
            </a:r>
            <a:r>
              <a:rPr lang="en-US" dirty="0" smtClean="0"/>
              <a:t>Healthcare </a:t>
            </a:r>
            <a:r>
              <a:rPr lang="en-US" dirty="0"/>
              <a:t>A</a:t>
            </a:r>
            <a:r>
              <a:rPr lang="en-US" dirty="0" smtClean="0"/>
              <a:t>ccess </a:t>
            </a:r>
            <a:r>
              <a:rPr lang="en-US" dirty="0"/>
              <a:t>in the Kingdom of Saudi Arabia.</a:t>
            </a:r>
          </a:p>
        </p:txBody>
      </p:sp>
      <p:pic>
        <p:nvPicPr>
          <p:cNvPr id="1028" name="Picture 4" descr="D:\online\.job george\invoice 3\George 68-ppt 700\eHealth-MOOC-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 y="307181"/>
            <a:ext cx="6243638" cy="62436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4"/>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r>
              <a:rPr lang="en-US" dirty="0" smtClean="0"/>
              <a:t>Introduction </a:t>
            </a:r>
            <a:r>
              <a:rPr lang="en-US" dirty="0"/>
              <a:t/>
            </a:r>
            <a:br>
              <a:rPr lang="en-US" dirty="0"/>
            </a:br>
            <a:endParaRPr dirty="0"/>
          </a:p>
        </p:txBody>
      </p:sp>
      <p:grpSp>
        <p:nvGrpSpPr>
          <p:cNvPr id="189" name="Google Shape;189;p4"/>
          <p:cNvGrpSpPr/>
          <p:nvPr/>
        </p:nvGrpSpPr>
        <p:grpSpPr>
          <a:xfrm>
            <a:off x="1351656" y="1930400"/>
            <a:ext cx="9026058" cy="3928880"/>
            <a:chOff x="649239" y="-128852"/>
            <a:chExt cx="9026058" cy="3928880"/>
          </a:xfrm>
        </p:grpSpPr>
        <p:sp>
          <p:nvSpPr>
            <p:cNvPr id="190" name="Google Shape;190;p4"/>
            <p:cNvSpPr/>
            <p:nvPr/>
          </p:nvSpPr>
          <p:spPr>
            <a:xfrm>
              <a:off x="649239" y="-128852"/>
              <a:ext cx="9026058" cy="2743199"/>
            </a:xfrm>
            <a:prstGeom prst="rect">
              <a:avLst/>
            </a:prstGeom>
            <a:noFill/>
            <a:ln w="31750" cap="sq" cmpd="dbl">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 name="Google Shape;191;p4"/>
            <p:cNvSpPr txBox="1"/>
            <p:nvPr/>
          </p:nvSpPr>
          <p:spPr>
            <a:xfrm>
              <a:off x="686417" y="950192"/>
              <a:ext cx="6179901" cy="1195010"/>
            </a:xfrm>
            <a:prstGeom prst="rect">
              <a:avLst/>
            </a:prstGeom>
            <a:noFill/>
            <a:ln>
              <a:noFill/>
            </a:ln>
          </p:spPr>
          <p:txBody>
            <a:bodyPr spcFirstLastPara="1" wrap="square" lIns="68575" tIns="68575" rIns="68575" bIns="68575" anchor="ctr" anchorCtr="0">
              <a:noAutofit/>
            </a:bodyPr>
            <a:lstStyle/>
            <a:p>
              <a:pPr marL="0" marR="0" lvl="0" indent="0" rtl="0">
                <a:lnSpc>
                  <a:spcPct val="100000"/>
                </a:lnSpc>
                <a:spcBef>
                  <a:spcPts val="630"/>
                </a:spcBef>
                <a:spcAft>
                  <a:spcPts val="0"/>
                </a:spcAft>
                <a:buNone/>
              </a:pPr>
              <a:endParaRPr sz="1800" b="0" i="0" u="none" strike="noStrike" cap="none" dirty="0">
                <a:solidFill>
                  <a:schemeClr val="lt1"/>
                </a:solidFill>
                <a:latin typeface="Garamond"/>
                <a:ea typeface="Garamond"/>
                <a:cs typeface="Garamond"/>
                <a:sym typeface="Garamond"/>
              </a:endParaRPr>
            </a:p>
          </p:txBody>
        </p:sp>
        <p:sp>
          <p:nvSpPr>
            <p:cNvPr id="193" name="Google Shape;193;p4"/>
            <p:cNvSpPr txBox="1"/>
            <p:nvPr/>
          </p:nvSpPr>
          <p:spPr>
            <a:xfrm>
              <a:off x="1638718" y="2168684"/>
              <a:ext cx="6182641" cy="1631344"/>
            </a:xfrm>
            <a:prstGeom prst="rect">
              <a:avLst/>
            </a:prstGeom>
            <a:no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None/>
              </a:pPr>
              <a:endParaRPr sz="1800" b="0" i="0" u="none" strike="noStrike" cap="none" dirty="0">
                <a:solidFill>
                  <a:schemeClr val="lt1"/>
                </a:solidFill>
                <a:latin typeface="Garamond"/>
                <a:ea typeface="Garamond"/>
                <a:cs typeface="Garamond"/>
                <a:sym typeface="Garamond"/>
              </a:endParaRPr>
            </a:p>
          </p:txBody>
        </p:sp>
      </p:grpSp>
      <p:sp>
        <p:nvSpPr>
          <p:cNvPr id="9" name="Rectangle 8"/>
          <p:cNvSpPr/>
          <p:nvPr/>
        </p:nvSpPr>
        <p:spPr>
          <a:xfrm>
            <a:off x="2487125" y="4204454"/>
            <a:ext cx="6096000" cy="307777"/>
          </a:xfrm>
          <a:prstGeom prst="rect">
            <a:avLst/>
          </a:prstGeom>
        </p:spPr>
        <p:txBody>
          <a:bodyPr>
            <a:spAutoFit/>
          </a:bodyPr>
          <a:lstStyle/>
          <a:p>
            <a:endParaRPr lang="en-US" dirty="0">
              <a:solidFill>
                <a:schemeClr val="bg1"/>
              </a:solidFill>
            </a:endParaRPr>
          </a:p>
        </p:txBody>
      </p:sp>
      <p:sp>
        <p:nvSpPr>
          <p:cNvPr id="2" name="Rectangle 1"/>
          <p:cNvSpPr/>
          <p:nvPr/>
        </p:nvSpPr>
        <p:spPr>
          <a:xfrm>
            <a:off x="1388834" y="1930399"/>
            <a:ext cx="9322709" cy="3801041"/>
          </a:xfrm>
          <a:prstGeom prst="rect">
            <a:avLst/>
          </a:prstGeom>
        </p:spPr>
        <p:txBody>
          <a:bodyPr wrap="square">
            <a:spAutoFit/>
          </a:bodyPr>
          <a:lstStyle/>
          <a:p>
            <a:pPr marL="285750" lvl="0" indent="-285750">
              <a:spcBef>
                <a:spcPts val="630"/>
              </a:spcBef>
              <a:buFont typeface="Wingdings" pitchFamily="2" charset="2"/>
              <a:buChar char="Ø"/>
            </a:pPr>
            <a:r>
              <a:rPr lang="en-US" dirty="0">
                <a:solidFill>
                  <a:schemeClr val="lt1"/>
                </a:solidFill>
                <a:latin typeface="Garamond"/>
                <a:ea typeface="Garamond"/>
                <a:cs typeface="Garamond"/>
                <a:sym typeface="Garamond"/>
              </a:rPr>
              <a:t>E-health is an emerging mode of medical service delivery that uses</a:t>
            </a:r>
          </a:p>
          <a:p>
            <a:pPr marL="285750" lvl="5" indent="-285750">
              <a:spcBef>
                <a:spcPts val="630"/>
              </a:spcBef>
              <a:buFont typeface="Wingdings" pitchFamily="2" charset="2"/>
              <a:buChar char="Ø"/>
            </a:pPr>
            <a:r>
              <a:rPr lang="en-US" dirty="0">
                <a:solidFill>
                  <a:schemeClr val="lt1"/>
                </a:solidFill>
                <a:latin typeface="Garamond"/>
                <a:ea typeface="Garamond"/>
                <a:cs typeface="Garamond"/>
                <a:sym typeface="Garamond"/>
              </a:rPr>
              <a:t>            1. information technology</a:t>
            </a:r>
          </a:p>
          <a:p>
            <a:pPr marL="285750" lvl="5" indent="-285750">
              <a:spcBef>
                <a:spcPts val="630"/>
              </a:spcBef>
              <a:buFont typeface="Wingdings" pitchFamily="2" charset="2"/>
              <a:buChar char="Ø"/>
            </a:pPr>
            <a:r>
              <a:rPr lang="en-US" dirty="0">
                <a:solidFill>
                  <a:schemeClr val="lt1"/>
                </a:solidFill>
                <a:latin typeface="Garamond"/>
                <a:ea typeface="Garamond"/>
                <a:cs typeface="Garamond"/>
                <a:sym typeface="Garamond"/>
              </a:rPr>
              <a:t>             2. internet </a:t>
            </a:r>
          </a:p>
          <a:p>
            <a:pPr marL="285750" lvl="5" indent="-285750">
              <a:spcBef>
                <a:spcPts val="630"/>
              </a:spcBef>
              <a:buFont typeface="Wingdings" pitchFamily="2" charset="2"/>
              <a:buChar char="Ø"/>
            </a:pPr>
            <a:r>
              <a:rPr lang="en-US" dirty="0">
                <a:solidFill>
                  <a:schemeClr val="lt1"/>
                </a:solidFill>
                <a:latin typeface="Garamond"/>
                <a:ea typeface="Garamond"/>
                <a:cs typeface="Garamond"/>
                <a:sym typeface="Garamond"/>
              </a:rPr>
              <a:t>              3. other </a:t>
            </a:r>
            <a:r>
              <a:rPr lang="en-US" dirty="0" smtClean="0">
                <a:solidFill>
                  <a:schemeClr val="lt1"/>
                </a:solidFill>
                <a:latin typeface="Garamond"/>
                <a:ea typeface="Garamond"/>
                <a:cs typeface="Garamond"/>
                <a:sym typeface="Garamond"/>
              </a:rPr>
              <a:t>Technologies</a:t>
            </a:r>
          </a:p>
          <a:p>
            <a:pPr marL="285750" lvl="5" indent="-285750">
              <a:spcBef>
                <a:spcPts val="630"/>
              </a:spcBef>
              <a:buFont typeface="Wingdings" pitchFamily="2" charset="2"/>
              <a:buChar char="Ø"/>
            </a:pPr>
            <a:r>
              <a:rPr lang="en-US" dirty="0">
                <a:solidFill>
                  <a:schemeClr val="bg1"/>
                </a:solidFill>
                <a:latin typeface="Times New Roman" pitchFamily="18" charset="0"/>
                <a:ea typeface="Calibri"/>
                <a:cs typeface="Times New Roman" pitchFamily="18" charset="0"/>
                <a:sym typeface="Calibri"/>
              </a:rPr>
              <a:t>T</a:t>
            </a:r>
            <a:r>
              <a:rPr lang="en-US" dirty="0">
                <a:solidFill>
                  <a:schemeClr val="bg1"/>
                </a:solidFill>
                <a:latin typeface="Times New Roman" pitchFamily="18" charset="0"/>
                <a:cs typeface="Times New Roman" pitchFamily="18" charset="0"/>
              </a:rPr>
              <a:t>hese initiative is aimed at improving the efficiency and effectiveness of the </a:t>
            </a:r>
            <a:r>
              <a:rPr lang="en-US" dirty="0">
                <a:solidFill>
                  <a:schemeClr val="bg1"/>
                </a:solidFill>
                <a:latin typeface="Times New Roman" pitchFamily="18" charset="0"/>
                <a:ea typeface="Calibri"/>
                <a:cs typeface="Times New Roman" pitchFamily="18" charset="0"/>
                <a:sym typeface="Calibri"/>
              </a:rPr>
              <a:t>Saudi Arabian’s</a:t>
            </a:r>
            <a:r>
              <a:rPr lang="en-US" dirty="0">
                <a:solidFill>
                  <a:schemeClr val="bg1"/>
                </a:solidFill>
                <a:latin typeface="Times New Roman" pitchFamily="18" charset="0"/>
                <a:cs typeface="Times New Roman" pitchFamily="18" charset="0"/>
              </a:rPr>
              <a:t> healthcare sector by use of digital transformation and information technology (IT). </a:t>
            </a:r>
            <a:endParaRPr lang="en-US" dirty="0">
              <a:solidFill>
                <a:schemeClr val="bg1"/>
              </a:solidFill>
              <a:latin typeface="Garamond"/>
              <a:ea typeface="Garamond"/>
              <a:cs typeface="Garamond"/>
              <a:sym typeface="Garamond"/>
            </a:endParaRPr>
          </a:p>
          <a:p>
            <a:pPr marL="285750" lvl="5" indent="-285750">
              <a:spcBef>
                <a:spcPts val="630"/>
              </a:spcBef>
              <a:buFont typeface="Wingdings" pitchFamily="2" charset="2"/>
              <a:buChar char="Ø"/>
            </a:pPr>
            <a:r>
              <a:rPr lang="en-US" dirty="0">
                <a:solidFill>
                  <a:schemeClr val="lt1"/>
                </a:solidFill>
                <a:latin typeface="Garamond"/>
                <a:ea typeface="Garamond"/>
                <a:cs typeface="Garamond"/>
                <a:sym typeface="Garamond"/>
              </a:rPr>
              <a:t>The service is delivered using </a:t>
            </a:r>
            <a:r>
              <a:rPr lang="en-US" dirty="0" err="1">
                <a:solidFill>
                  <a:schemeClr val="lt1"/>
                </a:solidFill>
                <a:latin typeface="Garamond"/>
                <a:ea typeface="Garamond"/>
                <a:cs typeface="Garamond"/>
                <a:sym typeface="Garamond"/>
              </a:rPr>
              <a:t>tele</a:t>
            </a:r>
            <a:r>
              <a:rPr lang="en-US" dirty="0">
                <a:solidFill>
                  <a:schemeClr val="lt1"/>
                </a:solidFill>
                <a:latin typeface="Garamond"/>
                <a:ea typeface="Garamond"/>
                <a:cs typeface="Garamond"/>
                <a:sym typeface="Garamond"/>
              </a:rPr>
              <a:t>-medicine and </a:t>
            </a:r>
            <a:r>
              <a:rPr lang="en-US" dirty="0" err="1">
                <a:solidFill>
                  <a:schemeClr val="lt1"/>
                </a:solidFill>
                <a:latin typeface="Garamond"/>
                <a:ea typeface="Garamond"/>
                <a:cs typeface="Garamond"/>
                <a:sym typeface="Garamond"/>
              </a:rPr>
              <a:t>tele</a:t>
            </a:r>
            <a:r>
              <a:rPr lang="en-US" dirty="0">
                <a:solidFill>
                  <a:schemeClr val="lt1"/>
                </a:solidFill>
                <a:latin typeface="Garamond"/>
                <a:ea typeface="Garamond"/>
                <a:cs typeface="Garamond"/>
                <a:sym typeface="Garamond"/>
              </a:rPr>
              <a:t>-consultations</a:t>
            </a:r>
          </a:p>
          <a:p>
            <a:pPr marL="285750" lvl="5" indent="-285750">
              <a:spcBef>
                <a:spcPts val="630"/>
              </a:spcBef>
              <a:buFont typeface="Wingdings" pitchFamily="2" charset="2"/>
              <a:buChar char="Ø"/>
            </a:pPr>
            <a:r>
              <a:rPr lang="en-US" dirty="0">
                <a:solidFill>
                  <a:schemeClr val="lt1"/>
                </a:solidFill>
                <a:latin typeface="Garamond"/>
                <a:ea typeface="Garamond"/>
                <a:cs typeface="Garamond"/>
                <a:sym typeface="Garamond"/>
              </a:rPr>
              <a:t>Breaks the geographical and time barriers that exist I normal medical scenario </a:t>
            </a:r>
          </a:p>
          <a:p>
            <a:pPr marL="285750" lvl="5" indent="-285750">
              <a:spcBef>
                <a:spcPts val="630"/>
              </a:spcBef>
              <a:buFont typeface="Wingdings" pitchFamily="2" charset="2"/>
              <a:buChar char="Ø"/>
            </a:pPr>
            <a:r>
              <a:rPr lang="en-US" dirty="0">
                <a:solidFill>
                  <a:schemeClr val="lt1"/>
                </a:solidFill>
                <a:latin typeface="Garamond"/>
                <a:ea typeface="Garamond"/>
                <a:cs typeface="Garamond"/>
                <a:sym typeface="Garamond"/>
              </a:rPr>
              <a:t>Enable transfer of information in timely manner</a:t>
            </a:r>
          </a:p>
          <a:p>
            <a:pPr marL="285750" lvl="5" indent="-285750">
              <a:spcBef>
                <a:spcPts val="630"/>
              </a:spcBef>
              <a:buFont typeface="Wingdings" pitchFamily="2" charset="2"/>
              <a:buChar char="Ø"/>
            </a:pPr>
            <a:r>
              <a:rPr lang="en-US" dirty="0" err="1">
                <a:solidFill>
                  <a:schemeClr val="lt1"/>
                </a:solidFill>
                <a:latin typeface="Garamond"/>
                <a:ea typeface="Garamond"/>
                <a:cs typeface="Garamond"/>
                <a:sym typeface="Garamond"/>
              </a:rPr>
              <a:t>Eysenbach</a:t>
            </a:r>
            <a:r>
              <a:rPr lang="en-US" dirty="0">
                <a:solidFill>
                  <a:schemeClr val="lt1"/>
                </a:solidFill>
                <a:latin typeface="Garamond"/>
                <a:ea typeface="Garamond"/>
                <a:cs typeface="Garamond"/>
                <a:sym typeface="Garamond"/>
              </a:rPr>
              <a:t> (2016) developed a 10 e’s of e-health that will guide us through identifying the advantages of using </a:t>
            </a:r>
            <a:r>
              <a:rPr lang="en-US" dirty="0" smtClean="0">
                <a:solidFill>
                  <a:schemeClr val="lt1"/>
                </a:solidFill>
                <a:latin typeface="Garamond"/>
                <a:ea typeface="Garamond"/>
                <a:cs typeface="Garamond"/>
                <a:sym typeface="Garamond"/>
              </a:rPr>
              <a:t>this initiatives</a:t>
            </a:r>
            <a:endParaRPr lang="en-US" dirty="0">
              <a:solidFill>
                <a:schemeClr val="lt1"/>
              </a:solidFill>
              <a:latin typeface="Garamond"/>
              <a:ea typeface="Garamond"/>
              <a:cs typeface="Garamond"/>
              <a:sym typeface="Garamond"/>
            </a:endParaRPr>
          </a:p>
          <a:p>
            <a:pPr marL="285750" lvl="5" indent="-285750">
              <a:spcBef>
                <a:spcPts val="630"/>
              </a:spcBef>
              <a:buFont typeface="Wingdings" pitchFamily="2" charset="2"/>
              <a:buChar char="Ø"/>
            </a:pPr>
            <a:endParaRPr lang="en-US" dirty="0">
              <a:solidFill>
                <a:schemeClr val="lt1"/>
              </a:solidFill>
              <a:latin typeface="Garamond"/>
              <a:ea typeface="Garamond"/>
              <a:cs typeface="Garamond"/>
              <a:sym typeface="Garamond"/>
            </a:endParaRPr>
          </a:p>
          <a:p>
            <a:pPr marL="285750" lvl="5" indent="-285750">
              <a:spcBef>
                <a:spcPts val="630"/>
              </a:spcBef>
              <a:buFont typeface="Wingdings" pitchFamily="2" charset="2"/>
              <a:buChar char="Ø"/>
            </a:pPr>
            <a:endParaRPr lang="en-US" dirty="0">
              <a:solidFill>
                <a:schemeClr val="lt1"/>
              </a:solidFill>
              <a:latin typeface="Garamond"/>
              <a:ea typeface="Garamond"/>
              <a:cs typeface="Garamond"/>
              <a:sym typeface="Garamond"/>
            </a:endParaRPr>
          </a:p>
          <a:p>
            <a:pPr lvl="0">
              <a:spcBef>
                <a:spcPts val="630"/>
              </a:spcBef>
            </a:pPr>
            <a:endParaRPr lang="en-US" sz="1800" dirty="0">
              <a:solidFill>
                <a:schemeClr val="lt1"/>
              </a:solidFill>
              <a:latin typeface="Garamond"/>
              <a:ea typeface="Garamond"/>
              <a:cs typeface="Garamond"/>
              <a:sym typeface="Garamond"/>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8598" y="359999"/>
            <a:ext cx="4893997" cy="1330688"/>
          </a:xfrm>
        </p:spPr>
        <p:txBody>
          <a:bodyPr/>
          <a:lstStyle/>
          <a:p>
            <a:r>
              <a:rPr lang="en-US" dirty="0" smtClean="0"/>
              <a:t>Main Stakeholders </a:t>
            </a:r>
            <a:endParaRPr lang="en-US" dirty="0"/>
          </a:p>
        </p:txBody>
      </p:sp>
      <p:sp>
        <p:nvSpPr>
          <p:cNvPr id="4" name="Rectangle 3"/>
          <p:cNvSpPr/>
          <p:nvPr/>
        </p:nvSpPr>
        <p:spPr>
          <a:xfrm>
            <a:off x="754741" y="1864860"/>
            <a:ext cx="10493829" cy="3785652"/>
          </a:xfrm>
          <a:prstGeom prst="rect">
            <a:avLst/>
          </a:prstGeom>
        </p:spPr>
        <p:txBody>
          <a:bodyPr wrap="square">
            <a:spAutoFit/>
          </a:bodyPr>
          <a:lstStyle/>
          <a:p>
            <a:pPr marL="457200" indent="-457200">
              <a:buFont typeface="Wingdings" pitchFamily="2" charset="2"/>
              <a:buChar char="v"/>
            </a:pPr>
            <a:r>
              <a:rPr lang="en-US" sz="2000" dirty="0">
                <a:solidFill>
                  <a:schemeClr val="bg1"/>
                </a:solidFill>
                <a:latin typeface="Calibri"/>
                <a:ea typeface="Calibri"/>
                <a:cs typeface="Calibri"/>
                <a:sym typeface="Calibri"/>
              </a:rPr>
              <a:t>T</a:t>
            </a:r>
            <a:r>
              <a:rPr lang="en-US" sz="2000" dirty="0" smtClean="0">
                <a:solidFill>
                  <a:schemeClr val="bg1"/>
                </a:solidFill>
                <a:latin typeface="Calibri"/>
                <a:ea typeface="Calibri"/>
                <a:cs typeface="Calibri"/>
                <a:sym typeface="Calibri"/>
              </a:rPr>
              <a:t>he </a:t>
            </a:r>
            <a:r>
              <a:rPr lang="en-US" sz="2000" dirty="0">
                <a:solidFill>
                  <a:schemeClr val="bg1"/>
                </a:solidFill>
                <a:latin typeface="Calibri"/>
                <a:ea typeface="Calibri"/>
                <a:cs typeface="Calibri"/>
                <a:sym typeface="Calibri"/>
              </a:rPr>
              <a:t>stakeholders in e-health can be categorized as internal or </a:t>
            </a:r>
            <a:r>
              <a:rPr lang="en-US" sz="2000" dirty="0" smtClean="0">
                <a:solidFill>
                  <a:schemeClr val="bg1"/>
                </a:solidFill>
                <a:latin typeface="Calibri"/>
                <a:ea typeface="Calibri"/>
                <a:cs typeface="Calibri"/>
                <a:sym typeface="Calibri"/>
              </a:rPr>
              <a:t>external.</a:t>
            </a:r>
          </a:p>
          <a:p>
            <a:pPr marL="457200" lvl="4" indent="-457200">
              <a:buFont typeface="Wingdings" pitchFamily="2" charset="2"/>
              <a:buChar char="v"/>
            </a:pPr>
            <a:r>
              <a:rPr lang="en-US" sz="2000" dirty="0" smtClean="0">
                <a:solidFill>
                  <a:schemeClr val="bg1"/>
                </a:solidFill>
                <a:latin typeface="Calibri"/>
                <a:ea typeface="Calibri"/>
                <a:cs typeface="Calibri"/>
                <a:sym typeface="Calibri"/>
              </a:rPr>
              <a:t>Internal </a:t>
            </a:r>
            <a:r>
              <a:rPr lang="en-US" sz="2000" dirty="0">
                <a:solidFill>
                  <a:schemeClr val="bg1"/>
                </a:solidFill>
                <a:latin typeface="Calibri"/>
                <a:ea typeface="Calibri"/>
                <a:cs typeface="Calibri"/>
                <a:sym typeface="Calibri"/>
              </a:rPr>
              <a:t>stakeholders are the end users of the e-health such as </a:t>
            </a:r>
            <a:endParaRPr lang="en-US" sz="2000" dirty="0" smtClean="0">
              <a:solidFill>
                <a:schemeClr val="bg1"/>
              </a:solidFill>
              <a:latin typeface="Calibri"/>
              <a:ea typeface="Calibri"/>
              <a:cs typeface="Calibri"/>
              <a:sym typeface="Calibri"/>
            </a:endParaRPr>
          </a:p>
          <a:p>
            <a:pPr marL="457200" lvl="7" indent="457200">
              <a:buFont typeface="Courier New" pitchFamily="49" charset="0"/>
              <a:buChar char="o"/>
            </a:pPr>
            <a:r>
              <a:rPr lang="en-US" sz="2000" dirty="0" smtClean="0">
                <a:solidFill>
                  <a:schemeClr val="bg1"/>
                </a:solidFill>
                <a:latin typeface="Calibri"/>
                <a:ea typeface="Calibri"/>
                <a:cs typeface="Calibri"/>
                <a:sym typeface="Calibri"/>
              </a:rPr>
              <a:t>the patient,</a:t>
            </a:r>
          </a:p>
          <a:p>
            <a:pPr marL="457200" lvl="7" indent="457200">
              <a:buFont typeface="Courier New" pitchFamily="49" charset="0"/>
              <a:buChar char="o"/>
            </a:pPr>
            <a:r>
              <a:rPr lang="en-US" sz="2000" dirty="0" smtClean="0">
                <a:solidFill>
                  <a:schemeClr val="bg1"/>
                </a:solidFill>
                <a:latin typeface="Calibri"/>
                <a:ea typeface="Calibri"/>
                <a:cs typeface="Calibri"/>
                <a:sym typeface="Calibri"/>
              </a:rPr>
              <a:t>health </a:t>
            </a:r>
            <a:r>
              <a:rPr lang="en-US" sz="2000" dirty="0">
                <a:solidFill>
                  <a:schemeClr val="bg1"/>
                </a:solidFill>
                <a:latin typeface="Calibri"/>
                <a:ea typeface="Calibri"/>
                <a:cs typeface="Calibri"/>
                <a:sym typeface="Calibri"/>
              </a:rPr>
              <a:t>center managers, </a:t>
            </a:r>
            <a:endParaRPr lang="en-US" sz="2000" dirty="0" smtClean="0">
              <a:solidFill>
                <a:schemeClr val="bg1"/>
              </a:solidFill>
              <a:latin typeface="Calibri"/>
              <a:ea typeface="Calibri"/>
              <a:cs typeface="Calibri"/>
              <a:sym typeface="Calibri"/>
            </a:endParaRPr>
          </a:p>
          <a:p>
            <a:pPr marL="457200" lvl="7" indent="457200">
              <a:buFont typeface="Courier New" pitchFamily="49" charset="0"/>
              <a:buChar char="o"/>
            </a:pPr>
            <a:r>
              <a:rPr lang="en-US" sz="2000" dirty="0" smtClean="0">
                <a:solidFill>
                  <a:schemeClr val="bg1"/>
                </a:solidFill>
                <a:latin typeface="Calibri"/>
                <a:ea typeface="Calibri"/>
                <a:cs typeface="Calibri"/>
                <a:sym typeface="Calibri"/>
              </a:rPr>
              <a:t>e-health </a:t>
            </a:r>
            <a:r>
              <a:rPr lang="en-US" sz="2000" dirty="0">
                <a:solidFill>
                  <a:schemeClr val="bg1"/>
                </a:solidFill>
                <a:latin typeface="Calibri"/>
                <a:ea typeface="Calibri"/>
                <a:cs typeface="Calibri"/>
                <a:sym typeface="Calibri"/>
              </a:rPr>
              <a:t>project managers </a:t>
            </a:r>
            <a:endParaRPr lang="en-US" sz="2000" dirty="0" smtClean="0">
              <a:solidFill>
                <a:schemeClr val="bg1"/>
              </a:solidFill>
              <a:latin typeface="Calibri"/>
              <a:ea typeface="Calibri"/>
              <a:cs typeface="Calibri"/>
              <a:sym typeface="Calibri"/>
            </a:endParaRPr>
          </a:p>
          <a:p>
            <a:pPr marL="457200" lvl="7" indent="-457200">
              <a:buFont typeface="Wingdings" pitchFamily="2" charset="2"/>
              <a:buChar char="v"/>
            </a:pPr>
            <a:r>
              <a:rPr lang="en-US" sz="2000" dirty="0" smtClean="0">
                <a:solidFill>
                  <a:schemeClr val="bg1"/>
                </a:solidFill>
                <a:latin typeface="Calibri"/>
                <a:ea typeface="Calibri"/>
                <a:cs typeface="Calibri"/>
                <a:sym typeface="Calibri"/>
              </a:rPr>
              <a:t>External </a:t>
            </a:r>
            <a:r>
              <a:rPr lang="en-US" sz="2000" dirty="0">
                <a:solidFill>
                  <a:schemeClr val="bg1"/>
                </a:solidFill>
                <a:latin typeface="Calibri"/>
                <a:ea typeface="Calibri"/>
                <a:cs typeface="Calibri"/>
                <a:sym typeface="Calibri"/>
              </a:rPr>
              <a:t>stakeholders are not directly involved in the e-health care but are involved in one way or the other. </a:t>
            </a:r>
            <a:endParaRPr lang="en-US" sz="2000" dirty="0" smtClean="0">
              <a:solidFill>
                <a:schemeClr val="bg1"/>
              </a:solidFill>
              <a:latin typeface="Calibri"/>
              <a:ea typeface="Calibri"/>
              <a:cs typeface="Calibri"/>
              <a:sym typeface="Calibri"/>
            </a:endParaRPr>
          </a:p>
          <a:p>
            <a:pPr marL="457200" lvl="7" indent="-457200">
              <a:buFont typeface="Wingdings" pitchFamily="2" charset="2"/>
              <a:buChar char="v"/>
            </a:pPr>
            <a:r>
              <a:rPr lang="en-US" sz="2000" dirty="0" smtClean="0">
                <a:solidFill>
                  <a:schemeClr val="bg1"/>
                </a:solidFill>
                <a:latin typeface="Calibri"/>
                <a:ea typeface="Calibri"/>
                <a:cs typeface="Calibri"/>
                <a:sym typeface="Calibri"/>
              </a:rPr>
              <a:t>They </a:t>
            </a:r>
            <a:r>
              <a:rPr lang="en-US" sz="2000" dirty="0">
                <a:solidFill>
                  <a:schemeClr val="bg1"/>
                </a:solidFill>
                <a:latin typeface="Calibri"/>
                <a:ea typeface="Calibri"/>
                <a:cs typeface="Calibri"/>
                <a:sym typeface="Calibri"/>
              </a:rPr>
              <a:t>include next of kin, </a:t>
            </a:r>
            <a:endParaRPr lang="en-US" sz="2000" dirty="0" smtClean="0">
              <a:solidFill>
                <a:schemeClr val="bg1"/>
              </a:solidFill>
              <a:latin typeface="Calibri"/>
              <a:ea typeface="Calibri"/>
              <a:cs typeface="Calibri"/>
              <a:sym typeface="Calibri"/>
            </a:endParaRPr>
          </a:p>
          <a:p>
            <a:pPr marL="914400" lvl="8" indent="-457200">
              <a:buFont typeface="Courier New" pitchFamily="49" charset="0"/>
              <a:buChar char="o"/>
            </a:pPr>
            <a:r>
              <a:rPr lang="en-US" sz="2000" dirty="0" smtClean="0">
                <a:solidFill>
                  <a:schemeClr val="bg1"/>
                </a:solidFill>
                <a:latin typeface="Calibri"/>
                <a:ea typeface="Calibri"/>
                <a:cs typeface="Calibri"/>
                <a:sym typeface="Calibri"/>
              </a:rPr>
              <a:t>vendors</a:t>
            </a:r>
            <a:r>
              <a:rPr lang="en-US" sz="2000" dirty="0">
                <a:solidFill>
                  <a:schemeClr val="bg1"/>
                </a:solidFill>
                <a:latin typeface="Calibri"/>
                <a:ea typeface="Calibri"/>
                <a:cs typeface="Calibri"/>
                <a:sym typeface="Calibri"/>
              </a:rPr>
              <a:t>, </a:t>
            </a:r>
          </a:p>
          <a:p>
            <a:pPr marL="914400" lvl="8" indent="-457200">
              <a:buFont typeface="Courier New" pitchFamily="49" charset="0"/>
              <a:buChar char="o"/>
            </a:pPr>
            <a:r>
              <a:rPr lang="en-US" sz="2000" dirty="0" smtClean="0">
                <a:solidFill>
                  <a:schemeClr val="bg1"/>
                </a:solidFill>
                <a:latin typeface="Calibri"/>
                <a:ea typeface="Calibri"/>
                <a:cs typeface="Calibri"/>
                <a:sym typeface="Calibri"/>
              </a:rPr>
              <a:t>politicians</a:t>
            </a:r>
            <a:r>
              <a:rPr lang="en-US" sz="2000" dirty="0">
                <a:solidFill>
                  <a:schemeClr val="bg1"/>
                </a:solidFill>
                <a:latin typeface="Calibri"/>
                <a:ea typeface="Calibri"/>
                <a:cs typeface="Calibri"/>
                <a:sym typeface="Calibri"/>
              </a:rPr>
              <a:t>, </a:t>
            </a:r>
          </a:p>
          <a:p>
            <a:pPr marL="914400" lvl="8" indent="-457200">
              <a:buFont typeface="Courier New" pitchFamily="49" charset="0"/>
              <a:buChar char="o"/>
            </a:pPr>
            <a:r>
              <a:rPr lang="en-US" sz="2000" dirty="0" smtClean="0">
                <a:solidFill>
                  <a:schemeClr val="bg1"/>
                </a:solidFill>
                <a:latin typeface="Calibri"/>
                <a:ea typeface="Calibri"/>
                <a:cs typeface="Calibri"/>
                <a:sym typeface="Calibri"/>
              </a:rPr>
              <a:t>federal </a:t>
            </a:r>
            <a:r>
              <a:rPr lang="en-US" sz="2000" dirty="0">
                <a:solidFill>
                  <a:schemeClr val="bg1"/>
                </a:solidFill>
                <a:latin typeface="Calibri"/>
                <a:ea typeface="Calibri"/>
                <a:cs typeface="Calibri"/>
                <a:sym typeface="Calibri"/>
              </a:rPr>
              <a:t>government, </a:t>
            </a:r>
          </a:p>
          <a:p>
            <a:pPr marL="914400" lvl="8" indent="-457200">
              <a:buFont typeface="Courier New" pitchFamily="49" charset="0"/>
              <a:buChar char="o"/>
            </a:pPr>
            <a:r>
              <a:rPr lang="en-US" sz="2000" dirty="0" smtClean="0">
                <a:solidFill>
                  <a:schemeClr val="bg1"/>
                </a:solidFill>
                <a:latin typeface="Calibri"/>
                <a:ea typeface="Calibri"/>
                <a:cs typeface="Calibri"/>
                <a:sym typeface="Calibri"/>
              </a:rPr>
              <a:t>NGOs </a:t>
            </a:r>
            <a:r>
              <a:rPr lang="en-US" sz="2000" dirty="0">
                <a:solidFill>
                  <a:schemeClr val="bg1"/>
                </a:solidFill>
                <a:latin typeface="Calibri"/>
                <a:ea typeface="Calibri"/>
                <a:cs typeface="Calibri"/>
                <a:sym typeface="Calibri"/>
              </a:rPr>
              <a:t> </a:t>
            </a:r>
          </a:p>
        </p:txBody>
      </p:sp>
      <p:sp>
        <p:nvSpPr>
          <p:cNvPr id="3" name="Rectangle 2"/>
          <p:cNvSpPr/>
          <p:nvPr/>
        </p:nvSpPr>
        <p:spPr>
          <a:xfrm>
            <a:off x="3967218" y="163964"/>
            <a:ext cx="4346062" cy="769441"/>
          </a:xfrm>
          <a:prstGeom prst="rect">
            <a:avLst/>
          </a:prstGeom>
        </p:spPr>
        <p:txBody>
          <a:bodyPr wrap="none">
            <a:spAutoFit/>
          </a:bodyPr>
          <a:lstStyle/>
          <a:p>
            <a:r>
              <a:rPr lang="en-US" sz="4400" dirty="0" smtClean="0">
                <a:solidFill>
                  <a:srgbClr val="FFFFFF"/>
                </a:solidFill>
                <a:latin typeface="Garamond"/>
                <a:sym typeface="Garamond"/>
              </a:rPr>
              <a:t>Introduction cont..</a:t>
            </a:r>
            <a:endParaRPr lang="en-US" dirty="0"/>
          </a:p>
        </p:txBody>
      </p:sp>
    </p:spTree>
    <p:extLst>
      <p:ext uri="{BB962C8B-B14F-4D97-AF65-F5344CB8AC3E}">
        <p14:creationId xmlns:p14="http://schemas.microsoft.com/office/powerpoint/2010/main" val="1740938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4860" y="490628"/>
            <a:ext cx="4197311" cy="1330688"/>
          </a:xfrm>
        </p:spPr>
        <p:txBody>
          <a:bodyPr>
            <a:normAutofit fontScale="90000"/>
          </a:bodyPr>
          <a:lstStyle/>
          <a:p>
            <a:r>
              <a:rPr lang="en-US" b="1" dirty="0"/>
              <a:t>Efficiency</a:t>
            </a:r>
            <a:r>
              <a:rPr lang="en-US" dirty="0"/>
              <a:t> </a:t>
            </a:r>
            <a:r>
              <a:rPr lang="en-US" dirty="0" smtClean="0"/>
              <a:t>&amp; </a:t>
            </a:r>
            <a:r>
              <a:rPr lang="en-US" b="1" dirty="0" smtClean="0"/>
              <a:t>Enhancing </a:t>
            </a:r>
            <a:r>
              <a:rPr lang="en-US" b="1" dirty="0"/>
              <a:t>quality </a:t>
            </a:r>
            <a:r>
              <a:rPr lang="en-US" dirty="0"/>
              <a:t/>
            </a:r>
            <a:br>
              <a:rPr lang="en-US" dirty="0"/>
            </a:br>
            <a:endParaRPr lang="en-US" dirty="0"/>
          </a:p>
        </p:txBody>
      </p:sp>
      <p:sp>
        <p:nvSpPr>
          <p:cNvPr id="3" name="Rectangle 2"/>
          <p:cNvSpPr/>
          <p:nvPr/>
        </p:nvSpPr>
        <p:spPr>
          <a:xfrm>
            <a:off x="1088572" y="1819849"/>
            <a:ext cx="9492342" cy="3693319"/>
          </a:xfrm>
          <a:prstGeom prst="rect">
            <a:avLst/>
          </a:prstGeom>
        </p:spPr>
        <p:txBody>
          <a:bodyPr wrap="square">
            <a:spAutoFit/>
          </a:bodyPr>
          <a:lstStyle/>
          <a:p>
            <a:pPr indent="0"/>
            <a:r>
              <a:rPr lang="en-US" sz="1800" b="1" dirty="0">
                <a:solidFill>
                  <a:schemeClr val="bg1"/>
                </a:solidFill>
                <a:latin typeface="Calibri"/>
                <a:ea typeface="Calibri"/>
                <a:cs typeface="Calibri"/>
                <a:sym typeface="Calibri"/>
              </a:rPr>
              <a:t>Efficiency</a:t>
            </a:r>
            <a:endParaRPr lang="en-US" sz="1800" dirty="0">
              <a:solidFill>
                <a:schemeClr val="bg1"/>
              </a:solidFill>
              <a:latin typeface="Calibri"/>
              <a:ea typeface="Calibri"/>
              <a:cs typeface="Calibri"/>
              <a:sym typeface="Calibri"/>
            </a:endParaRPr>
          </a:p>
          <a:p>
            <a:pPr marL="628650" lvl="0" indent="-171450">
              <a:buFont typeface="Wingdings" pitchFamily="2" charset="2"/>
              <a:buChar char="v"/>
            </a:pPr>
            <a:r>
              <a:rPr lang="en-US" sz="1800" dirty="0">
                <a:solidFill>
                  <a:schemeClr val="bg1"/>
                </a:solidFill>
                <a:latin typeface="Calibri"/>
                <a:ea typeface="Calibri"/>
                <a:cs typeface="Calibri"/>
                <a:sym typeface="Calibri"/>
              </a:rPr>
              <a:t>The e-health has a potential of promoting efficiency in delivery of services.</a:t>
            </a:r>
          </a:p>
          <a:p>
            <a:pPr marL="628650" lvl="0" indent="-171450">
              <a:buFont typeface="Wingdings" pitchFamily="2" charset="2"/>
              <a:buChar char="v"/>
            </a:pPr>
            <a:r>
              <a:rPr lang="en-US" sz="1800" dirty="0">
                <a:solidFill>
                  <a:schemeClr val="bg1"/>
                </a:solidFill>
                <a:latin typeface="Calibri"/>
                <a:ea typeface="Calibri"/>
                <a:cs typeface="Calibri"/>
                <a:sym typeface="Calibri"/>
              </a:rPr>
              <a:t>This reduces the total cost of treatment which makes treatment affordable to all. </a:t>
            </a:r>
          </a:p>
          <a:p>
            <a:pPr marL="628650" lvl="0" indent="-171450">
              <a:buFont typeface="Wingdings" pitchFamily="2" charset="2"/>
              <a:buChar char="v"/>
            </a:pPr>
            <a:r>
              <a:rPr lang="en-US" sz="1800" dirty="0">
                <a:solidFill>
                  <a:schemeClr val="bg1"/>
                </a:solidFill>
                <a:latin typeface="Calibri"/>
                <a:ea typeface="Calibri"/>
                <a:cs typeface="Calibri"/>
                <a:sym typeface="Calibri"/>
              </a:rPr>
              <a:t>E-health ensures a real time and efficient communication between departments and hospitals that enables efficiency by avoiding duplication of diagnosis as well as therapeutically interventions </a:t>
            </a:r>
          </a:p>
          <a:p>
            <a:pPr indent="0"/>
            <a:r>
              <a:rPr lang="en-US" sz="1800" b="1" dirty="0">
                <a:solidFill>
                  <a:schemeClr val="bg1"/>
                </a:solidFill>
                <a:latin typeface="Calibri"/>
                <a:ea typeface="Calibri"/>
                <a:cs typeface="Calibri"/>
                <a:sym typeface="Calibri"/>
              </a:rPr>
              <a:t>Enhancing quality </a:t>
            </a:r>
            <a:endParaRPr lang="en-US" sz="1800" dirty="0">
              <a:solidFill>
                <a:schemeClr val="bg1"/>
              </a:solidFill>
              <a:latin typeface="Calibri"/>
              <a:ea typeface="Calibri"/>
              <a:cs typeface="Calibri"/>
              <a:sym typeface="Calibri"/>
            </a:endParaRPr>
          </a:p>
          <a:p>
            <a:pPr marL="628650" lvl="0" indent="-171450">
              <a:buFont typeface="Wingdings" pitchFamily="2" charset="2"/>
              <a:buChar char="v"/>
            </a:pPr>
            <a:r>
              <a:rPr lang="en-US" sz="1800" dirty="0">
                <a:solidFill>
                  <a:schemeClr val="bg1"/>
                </a:solidFill>
                <a:latin typeface="Calibri"/>
                <a:ea typeface="Calibri"/>
                <a:cs typeface="Calibri"/>
                <a:sym typeface="Calibri"/>
              </a:rPr>
              <a:t>E-health enable in enhancing the quality of medical care</a:t>
            </a:r>
          </a:p>
          <a:p>
            <a:pPr marL="628650" lvl="0" indent="-171450">
              <a:buFont typeface="Wingdings" pitchFamily="2" charset="2"/>
              <a:buChar char="v"/>
            </a:pPr>
            <a:r>
              <a:rPr lang="en-US" sz="1800" dirty="0">
                <a:solidFill>
                  <a:schemeClr val="bg1"/>
                </a:solidFill>
                <a:latin typeface="Calibri"/>
                <a:ea typeface="Calibri"/>
                <a:cs typeface="Calibri"/>
                <a:sym typeface="Calibri"/>
              </a:rPr>
              <a:t>Services offered using health ensure that it is possible to do a comparison between sectors offering the services and thus improvement is assured </a:t>
            </a:r>
          </a:p>
          <a:p>
            <a:pPr marL="628650" lvl="0" indent="-171450">
              <a:buFont typeface="Wingdings" pitchFamily="2" charset="2"/>
              <a:buChar char="v"/>
            </a:pPr>
            <a:r>
              <a:rPr lang="en-US" sz="1800" dirty="0">
                <a:solidFill>
                  <a:schemeClr val="bg1"/>
                </a:solidFill>
                <a:latin typeface="Calibri"/>
                <a:ea typeface="Calibri"/>
                <a:cs typeface="Calibri"/>
                <a:sym typeface="Calibri"/>
              </a:rPr>
              <a:t>Quality assurance is also enabled through multiagency monitoring of the services being offered at the facility.</a:t>
            </a:r>
          </a:p>
          <a:p>
            <a:pPr marL="628650" lvl="0" indent="-171450">
              <a:buFont typeface="Wingdings" pitchFamily="2" charset="2"/>
              <a:buChar char="v"/>
            </a:pPr>
            <a:r>
              <a:rPr lang="en-US" sz="1800" dirty="0">
                <a:solidFill>
                  <a:schemeClr val="bg1"/>
                </a:solidFill>
                <a:latin typeface="Calibri"/>
                <a:ea typeface="Calibri"/>
                <a:cs typeface="Calibri"/>
                <a:sym typeface="Calibri"/>
              </a:rPr>
              <a:t>Patients get information that directs them to the best service provider in time </a:t>
            </a:r>
          </a:p>
        </p:txBody>
      </p:sp>
    </p:spTree>
    <p:extLst>
      <p:ext uri="{BB962C8B-B14F-4D97-AF65-F5344CB8AC3E}">
        <p14:creationId xmlns:p14="http://schemas.microsoft.com/office/powerpoint/2010/main" val="15635427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4860" y="784662"/>
            <a:ext cx="4015409" cy="1330688"/>
          </a:xfrm>
        </p:spPr>
        <p:txBody>
          <a:bodyPr>
            <a:normAutofit fontScale="90000"/>
          </a:bodyPr>
          <a:lstStyle/>
          <a:p>
            <a:pPr lvl="0"/>
            <a:r>
              <a:rPr lang="en-US" b="1" dirty="0">
                <a:solidFill>
                  <a:schemeClr val="bg1"/>
                </a:solidFill>
              </a:rPr>
              <a:t>Evidence based</a:t>
            </a:r>
            <a:r>
              <a:rPr lang="en-US" dirty="0">
                <a:solidFill>
                  <a:schemeClr val="bg1"/>
                </a:solidFill>
              </a:rPr>
              <a:t/>
            </a:r>
            <a:br>
              <a:rPr lang="en-US" dirty="0">
                <a:solidFill>
                  <a:schemeClr val="bg1"/>
                </a:solidFill>
              </a:rPr>
            </a:br>
            <a:r>
              <a:rPr lang="en-US" dirty="0" smtClean="0">
                <a:solidFill>
                  <a:schemeClr val="bg1"/>
                </a:solidFill>
              </a:rPr>
              <a:t>&amp;</a:t>
            </a:r>
            <a:r>
              <a:rPr lang="en-US" b="1" dirty="0">
                <a:solidFill>
                  <a:schemeClr val="bg1"/>
                </a:solidFill>
              </a:rPr>
              <a:t>Empowerment</a:t>
            </a:r>
            <a:r>
              <a:rPr lang="en-US" dirty="0">
                <a:solidFill>
                  <a:schemeClr val="bg1"/>
                </a:solidFill>
              </a:rPr>
              <a:t/>
            </a:r>
            <a:br>
              <a:rPr lang="en-US" dirty="0">
                <a:solidFill>
                  <a:schemeClr val="bg1"/>
                </a:solidFill>
              </a:rPr>
            </a:br>
            <a:endParaRPr lang="en-US" dirty="0"/>
          </a:p>
        </p:txBody>
      </p:sp>
      <p:sp>
        <p:nvSpPr>
          <p:cNvPr id="3" name="Rectangle 2"/>
          <p:cNvSpPr/>
          <p:nvPr/>
        </p:nvSpPr>
        <p:spPr>
          <a:xfrm>
            <a:off x="1015999" y="1767007"/>
            <a:ext cx="10421258" cy="4401205"/>
          </a:xfrm>
          <a:prstGeom prst="rect">
            <a:avLst/>
          </a:prstGeom>
        </p:spPr>
        <p:txBody>
          <a:bodyPr wrap="square">
            <a:spAutoFit/>
          </a:bodyPr>
          <a:lstStyle/>
          <a:p>
            <a:r>
              <a:rPr lang="en-US" sz="2000" b="1" dirty="0">
                <a:solidFill>
                  <a:schemeClr val="bg1"/>
                </a:solidFill>
              </a:rPr>
              <a:t>Evidence based</a:t>
            </a:r>
            <a:endParaRPr lang="en-US" sz="2000" dirty="0">
              <a:solidFill>
                <a:schemeClr val="bg1"/>
              </a:solidFill>
            </a:endParaRPr>
          </a:p>
          <a:p>
            <a:pPr marL="342900" lvl="4" indent="-342900">
              <a:buFont typeface="Wingdings" pitchFamily="2" charset="2"/>
              <a:buChar char="v"/>
            </a:pPr>
            <a:r>
              <a:rPr lang="en-US" sz="2000" dirty="0" smtClean="0">
                <a:solidFill>
                  <a:schemeClr val="bg1"/>
                </a:solidFill>
              </a:rPr>
              <a:t>Through </a:t>
            </a:r>
            <a:r>
              <a:rPr lang="en-US" sz="2000" dirty="0">
                <a:solidFill>
                  <a:schemeClr val="bg1"/>
                </a:solidFill>
              </a:rPr>
              <a:t>availability and access to information, the e-health becomes evidence </a:t>
            </a:r>
            <a:r>
              <a:rPr lang="en-US" sz="2000" dirty="0" smtClean="0">
                <a:solidFill>
                  <a:schemeClr val="bg1"/>
                </a:solidFill>
              </a:rPr>
              <a:t>based.</a:t>
            </a:r>
          </a:p>
          <a:p>
            <a:pPr marL="342900" lvl="4" indent="-342900">
              <a:buFont typeface="Wingdings" pitchFamily="2" charset="2"/>
              <a:buChar char="v"/>
            </a:pPr>
            <a:r>
              <a:rPr lang="en-US" sz="2000" dirty="0" smtClean="0">
                <a:solidFill>
                  <a:schemeClr val="bg1"/>
                </a:solidFill>
              </a:rPr>
              <a:t>Evidence </a:t>
            </a:r>
            <a:r>
              <a:rPr lang="en-US" sz="2000" dirty="0">
                <a:solidFill>
                  <a:schemeClr val="bg1"/>
                </a:solidFill>
              </a:rPr>
              <a:t>based practices increase the quality of the medical care </a:t>
            </a:r>
            <a:endParaRPr lang="en-US" sz="2000" dirty="0" smtClean="0">
              <a:solidFill>
                <a:schemeClr val="bg1"/>
              </a:solidFill>
            </a:endParaRPr>
          </a:p>
          <a:p>
            <a:pPr marL="342900" lvl="4" indent="-342900">
              <a:buFont typeface="Wingdings" pitchFamily="2" charset="2"/>
              <a:buChar char="v"/>
            </a:pPr>
            <a:r>
              <a:rPr lang="en-US" sz="2000" dirty="0" smtClean="0">
                <a:solidFill>
                  <a:schemeClr val="bg1"/>
                </a:solidFill>
              </a:rPr>
              <a:t>Besides</a:t>
            </a:r>
            <a:r>
              <a:rPr lang="en-US" sz="2000" dirty="0">
                <a:solidFill>
                  <a:schemeClr val="bg1"/>
                </a:solidFill>
              </a:rPr>
              <a:t>, the care results to minimum misdiagnosis and mistreatment which promote the effectiveness of medical care</a:t>
            </a:r>
          </a:p>
          <a:p>
            <a:pPr lvl="0"/>
            <a:r>
              <a:rPr lang="en-US" sz="2000" b="1" dirty="0">
                <a:solidFill>
                  <a:schemeClr val="bg1"/>
                </a:solidFill>
              </a:rPr>
              <a:t>Empowerment</a:t>
            </a:r>
            <a:endParaRPr lang="en-US" sz="2000" dirty="0">
              <a:solidFill>
                <a:schemeClr val="bg1"/>
              </a:solidFill>
            </a:endParaRPr>
          </a:p>
          <a:p>
            <a:pPr marL="342900" lvl="0" indent="-342900">
              <a:buFont typeface="Wingdings" pitchFamily="2" charset="2"/>
              <a:buChar char="v"/>
            </a:pPr>
            <a:r>
              <a:rPr lang="en-US" sz="2000" dirty="0">
                <a:solidFill>
                  <a:schemeClr val="bg1"/>
                </a:solidFill>
              </a:rPr>
              <a:t>The consumers as well as the patients are empowered by use of evidence based medicine and personalization of documentation. </a:t>
            </a:r>
            <a:endParaRPr lang="en-US" sz="2000" dirty="0" smtClean="0">
              <a:solidFill>
                <a:schemeClr val="bg1"/>
              </a:solidFill>
            </a:endParaRPr>
          </a:p>
          <a:p>
            <a:pPr marL="342900" lvl="0" indent="-342900">
              <a:buFont typeface="Wingdings" pitchFamily="2" charset="2"/>
              <a:buChar char="v"/>
            </a:pPr>
            <a:r>
              <a:rPr lang="en-US" sz="2000" dirty="0" smtClean="0">
                <a:solidFill>
                  <a:schemeClr val="bg1"/>
                </a:solidFill>
              </a:rPr>
              <a:t>The </a:t>
            </a:r>
            <a:r>
              <a:rPr lang="en-US" sz="2000" dirty="0">
                <a:solidFill>
                  <a:schemeClr val="bg1"/>
                </a:solidFill>
              </a:rPr>
              <a:t>patient and their caregiver have access to the documents and can refer to them at their </a:t>
            </a:r>
            <a:r>
              <a:rPr lang="en-US" sz="2000" dirty="0" smtClean="0">
                <a:solidFill>
                  <a:schemeClr val="bg1"/>
                </a:solidFill>
              </a:rPr>
              <a:t>wishes.</a:t>
            </a:r>
          </a:p>
          <a:p>
            <a:pPr marL="342900" lvl="0" indent="-342900">
              <a:buFont typeface="Wingdings" pitchFamily="2" charset="2"/>
              <a:buChar char="v"/>
            </a:pPr>
            <a:r>
              <a:rPr lang="en-US" sz="2000" dirty="0" smtClean="0">
                <a:solidFill>
                  <a:schemeClr val="bg1"/>
                </a:solidFill>
              </a:rPr>
              <a:t>The </a:t>
            </a:r>
            <a:r>
              <a:rPr lang="en-US" sz="2000" dirty="0">
                <a:solidFill>
                  <a:schemeClr val="bg1"/>
                </a:solidFill>
              </a:rPr>
              <a:t>e-health promotes patient-centered service delivery that ensures patients are given utmost </a:t>
            </a:r>
            <a:r>
              <a:rPr lang="en-US" sz="2000" dirty="0" smtClean="0">
                <a:solidFill>
                  <a:schemeClr val="bg1"/>
                </a:solidFill>
              </a:rPr>
              <a:t>priority.</a:t>
            </a:r>
          </a:p>
          <a:p>
            <a:pPr marL="342900" lvl="0" indent="-342900">
              <a:buFont typeface="Wingdings" pitchFamily="2" charset="2"/>
              <a:buChar char="v"/>
            </a:pPr>
            <a:r>
              <a:rPr lang="en-US" sz="2000" dirty="0" smtClean="0">
                <a:solidFill>
                  <a:schemeClr val="bg1"/>
                </a:solidFill>
              </a:rPr>
              <a:t>The </a:t>
            </a:r>
            <a:r>
              <a:rPr lang="en-US" sz="2000" dirty="0">
                <a:solidFill>
                  <a:schemeClr val="bg1"/>
                </a:solidFill>
              </a:rPr>
              <a:t>patients are empowered by being able to access medical service by click of a mouse</a:t>
            </a:r>
          </a:p>
        </p:txBody>
      </p:sp>
    </p:spTree>
    <p:extLst>
      <p:ext uri="{BB962C8B-B14F-4D97-AF65-F5344CB8AC3E}">
        <p14:creationId xmlns:p14="http://schemas.microsoft.com/office/powerpoint/2010/main" val="355357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9894" y="642680"/>
            <a:ext cx="4015409" cy="1330688"/>
          </a:xfrm>
        </p:spPr>
        <p:txBody>
          <a:bodyPr>
            <a:normAutofit fontScale="90000"/>
          </a:bodyPr>
          <a:lstStyle/>
          <a:p>
            <a:r>
              <a:rPr lang="en-US" b="1" dirty="0" smtClean="0">
                <a:solidFill>
                  <a:schemeClr val="bg1"/>
                </a:solidFill>
              </a:rPr>
              <a:t>Encouragement &amp;</a:t>
            </a:r>
            <a:r>
              <a:rPr lang="en-US" b="1" dirty="0">
                <a:solidFill>
                  <a:schemeClr val="bg1"/>
                </a:solidFill>
              </a:rPr>
              <a:t>Education</a:t>
            </a:r>
            <a:r>
              <a:rPr lang="en-US" dirty="0">
                <a:solidFill>
                  <a:schemeClr val="bg1"/>
                </a:solidFill>
              </a:rPr>
              <a:t/>
            </a:r>
            <a:br>
              <a:rPr lang="en-US" dirty="0">
                <a:solidFill>
                  <a:schemeClr val="bg1"/>
                </a:solidFill>
              </a:rPr>
            </a:br>
            <a:endParaRPr lang="en-US" dirty="0"/>
          </a:p>
        </p:txBody>
      </p:sp>
      <p:sp>
        <p:nvSpPr>
          <p:cNvPr id="3" name="Rectangle 2"/>
          <p:cNvSpPr/>
          <p:nvPr/>
        </p:nvSpPr>
        <p:spPr>
          <a:xfrm>
            <a:off x="1204685" y="1828225"/>
            <a:ext cx="9985829" cy="3477875"/>
          </a:xfrm>
          <a:prstGeom prst="rect">
            <a:avLst/>
          </a:prstGeom>
        </p:spPr>
        <p:txBody>
          <a:bodyPr wrap="square">
            <a:spAutoFit/>
          </a:bodyPr>
          <a:lstStyle/>
          <a:p>
            <a:r>
              <a:rPr lang="en-US" sz="2000" b="1" dirty="0">
                <a:solidFill>
                  <a:schemeClr val="bg1"/>
                </a:solidFill>
              </a:rPr>
              <a:t>Encouragement</a:t>
            </a:r>
            <a:r>
              <a:rPr lang="en-US" sz="2000" dirty="0">
                <a:solidFill>
                  <a:schemeClr val="bg1"/>
                </a:solidFill>
              </a:rPr>
              <a:t> </a:t>
            </a:r>
          </a:p>
          <a:p>
            <a:r>
              <a:rPr lang="en-US" sz="2000" b="1" dirty="0">
                <a:solidFill>
                  <a:schemeClr val="bg1"/>
                </a:solidFill>
              </a:rPr>
              <a:t> </a:t>
            </a:r>
            <a:endParaRPr lang="en-US" sz="2000" dirty="0">
              <a:solidFill>
                <a:schemeClr val="bg1"/>
              </a:solidFill>
            </a:endParaRPr>
          </a:p>
          <a:p>
            <a:pPr marL="285750" indent="-285750">
              <a:buFont typeface="Wingdings" pitchFamily="2" charset="2"/>
              <a:buChar char="v"/>
            </a:pPr>
            <a:r>
              <a:rPr lang="en-US" sz="2000" dirty="0">
                <a:solidFill>
                  <a:schemeClr val="bg1"/>
                </a:solidFill>
              </a:rPr>
              <a:t>T</a:t>
            </a:r>
            <a:r>
              <a:rPr lang="en-US" sz="2000" dirty="0" smtClean="0">
                <a:solidFill>
                  <a:schemeClr val="bg1"/>
                </a:solidFill>
              </a:rPr>
              <a:t>he </a:t>
            </a:r>
            <a:r>
              <a:rPr lang="en-US" sz="2000" dirty="0">
                <a:solidFill>
                  <a:schemeClr val="bg1"/>
                </a:solidFill>
              </a:rPr>
              <a:t>e-health encourage </a:t>
            </a:r>
            <a:r>
              <a:rPr lang="en-US" sz="2000" dirty="0" smtClean="0">
                <a:solidFill>
                  <a:schemeClr val="bg1"/>
                </a:solidFill>
              </a:rPr>
              <a:t>relationship as </a:t>
            </a:r>
            <a:r>
              <a:rPr lang="en-US" sz="2000" dirty="0">
                <a:solidFill>
                  <a:schemeClr val="bg1"/>
                </a:solidFill>
              </a:rPr>
              <a:t>a result of shared information between the hospital and the patient.</a:t>
            </a:r>
          </a:p>
          <a:p>
            <a:r>
              <a:rPr lang="en-US" sz="2000" b="1" dirty="0">
                <a:solidFill>
                  <a:schemeClr val="bg1"/>
                </a:solidFill>
              </a:rPr>
              <a:t>Education</a:t>
            </a:r>
            <a:endParaRPr lang="en-US" sz="2000" dirty="0">
              <a:solidFill>
                <a:schemeClr val="bg1"/>
              </a:solidFill>
            </a:endParaRPr>
          </a:p>
          <a:p>
            <a:pPr marL="285750" indent="-285750">
              <a:buFont typeface="Wingdings" pitchFamily="2" charset="2"/>
              <a:buChar char="v"/>
            </a:pPr>
            <a:r>
              <a:rPr lang="en-US" sz="2000" dirty="0" smtClean="0">
                <a:solidFill>
                  <a:schemeClr val="bg1"/>
                </a:solidFill>
              </a:rPr>
              <a:t>health </a:t>
            </a:r>
            <a:r>
              <a:rPr lang="en-US" sz="2000" dirty="0">
                <a:solidFill>
                  <a:schemeClr val="bg1"/>
                </a:solidFill>
              </a:rPr>
              <a:t>professionals </a:t>
            </a:r>
            <a:r>
              <a:rPr lang="en-US" sz="2000" dirty="0" smtClean="0">
                <a:solidFill>
                  <a:schemeClr val="bg1"/>
                </a:solidFill>
              </a:rPr>
              <a:t>&amp; </a:t>
            </a:r>
            <a:r>
              <a:rPr lang="en-US" sz="2000" dirty="0">
                <a:solidFill>
                  <a:schemeClr val="bg1"/>
                </a:solidFill>
              </a:rPr>
              <a:t>patient have access to information. </a:t>
            </a:r>
            <a:endParaRPr lang="en-US" sz="2000" dirty="0" smtClean="0">
              <a:solidFill>
                <a:schemeClr val="bg1"/>
              </a:solidFill>
            </a:endParaRPr>
          </a:p>
          <a:p>
            <a:pPr marL="285750" indent="-285750">
              <a:buFont typeface="Wingdings" pitchFamily="2" charset="2"/>
              <a:buChar char="v"/>
            </a:pPr>
            <a:r>
              <a:rPr lang="en-US" sz="2000" dirty="0" smtClean="0">
                <a:solidFill>
                  <a:schemeClr val="bg1"/>
                </a:solidFill>
              </a:rPr>
              <a:t>Doctors check for information </a:t>
            </a:r>
            <a:r>
              <a:rPr lang="en-US" sz="2000" dirty="0">
                <a:solidFill>
                  <a:schemeClr val="bg1"/>
                </a:solidFill>
              </a:rPr>
              <a:t>from online platforms once faced with challenging </a:t>
            </a:r>
            <a:r>
              <a:rPr lang="en-US" sz="2000" dirty="0" smtClean="0">
                <a:solidFill>
                  <a:schemeClr val="bg1"/>
                </a:solidFill>
              </a:rPr>
              <a:t>situation such as history </a:t>
            </a:r>
            <a:r>
              <a:rPr lang="en-US" sz="2000" dirty="0">
                <a:solidFill>
                  <a:schemeClr val="bg1"/>
                </a:solidFill>
              </a:rPr>
              <a:t>of the </a:t>
            </a:r>
            <a:r>
              <a:rPr lang="en-US" sz="2000" dirty="0" smtClean="0">
                <a:solidFill>
                  <a:schemeClr val="bg1"/>
                </a:solidFill>
              </a:rPr>
              <a:t>patient</a:t>
            </a:r>
            <a:endParaRPr lang="en-US" sz="2000" dirty="0">
              <a:solidFill>
                <a:schemeClr val="bg1"/>
              </a:solidFill>
            </a:endParaRPr>
          </a:p>
          <a:p>
            <a:pPr marL="285750" indent="-285750">
              <a:buFont typeface="Wingdings" pitchFamily="2" charset="2"/>
              <a:buChar char="v"/>
            </a:pPr>
            <a:r>
              <a:rPr lang="en-US" sz="2000" dirty="0" smtClean="0">
                <a:solidFill>
                  <a:schemeClr val="bg1"/>
                </a:solidFill>
              </a:rPr>
              <a:t>the </a:t>
            </a:r>
            <a:r>
              <a:rPr lang="en-US" sz="2000" dirty="0">
                <a:solidFill>
                  <a:schemeClr val="bg1"/>
                </a:solidFill>
              </a:rPr>
              <a:t>patient </a:t>
            </a:r>
            <a:r>
              <a:rPr lang="en-US" sz="2000" dirty="0" smtClean="0">
                <a:solidFill>
                  <a:schemeClr val="bg1"/>
                </a:solidFill>
              </a:rPr>
              <a:t>get </a:t>
            </a:r>
            <a:r>
              <a:rPr lang="en-US" sz="2000" dirty="0">
                <a:solidFill>
                  <a:schemeClr val="bg1"/>
                </a:solidFill>
              </a:rPr>
              <a:t>information regarding the illness and the treatment </a:t>
            </a:r>
            <a:r>
              <a:rPr lang="en-US" sz="2000" dirty="0" smtClean="0">
                <a:solidFill>
                  <a:schemeClr val="bg1"/>
                </a:solidFill>
              </a:rPr>
              <a:t>modes</a:t>
            </a:r>
          </a:p>
          <a:p>
            <a:pPr marL="285750" indent="-285750">
              <a:buFont typeface="Wingdings" pitchFamily="2" charset="2"/>
              <a:buChar char="v"/>
            </a:pPr>
            <a:r>
              <a:rPr lang="en-US" sz="2000" dirty="0" smtClean="0">
                <a:solidFill>
                  <a:schemeClr val="bg1"/>
                </a:solidFill>
              </a:rPr>
              <a:t> this promote adherence to doctors </a:t>
            </a:r>
            <a:r>
              <a:rPr lang="en-US" sz="2000" dirty="0">
                <a:solidFill>
                  <a:schemeClr val="bg1"/>
                </a:solidFill>
              </a:rPr>
              <a:t>instructions </a:t>
            </a:r>
            <a:r>
              <a:rPr lang="en-US" sz="2000" dirty="0" smtClean="0">
                <a:solidFill>
                  <a:schemeClr val="bg1"/>
                </a:solidFill>
              </a:rPr>
              <a:t>and hence faster recuperation</a:t>
            </a:r>
            <a:endParaRPr lang="en-US" sz="2000" dirty="0">
              <a:solidFill>
                <a:schemeClr val="bg1"/>
              </a:solidFill>
            </a:endParaRPr>
          </a:p>
          <a:p>
            <a:endParaRPr lang="en-US" sz="2000" dirty="0">
              <a:solidFill>
                <a:schemeClr val="bg1"/>
              </a:solidFill>
            </a:endParaRPr>
          </a:p>
        </p:txBody>
      </p:sp>
    </p:spTree>
    <p:extLst>
      <p:ext uri="{BB962C8B-B14F-4D97-AF65-F5344CB8AC3E}">
        <p14:creationId xmlns:p14="http://schemas.microsoft.com/office/powerpoint/2010/main" val="1500173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6523" y="1214030"/>
            <a:ext cx="4015409" cy="1330688"/>
          </a:xfrm>
        </p:spPr>
        <p:txBody>
          <a:bodyPr>
            <a:normAutofit fontScale="90000"/>
          </a:bodyPr>
          <a:lstStyle/>
          <a:p>
            <a:r>
              <a:rPr lang="en-US" b="1" dirty="0">
                <a:solidFill>
                  <a:schemeClr val="bg1"/>
                </a:solidFill>
              </a:rPr>
              <a:t>Enabling</a:t>
            </a:r>
            <a:r>
              <a:rPr lang="en-US" dirty="0">
                <a:solidFill>
                  <a:schemeClr val="bg1"/>
                </a:solidFill>
              </a:rPr>
              <a:t> </a:t>
            </a:r>
            <a:r>
              <a:rPr lang="en-US" dirty="0" smtClean="0">
                <a:solidFill>
                  <a:schemeClr val="bg1"/>
                </a:solidFill>
              </a:rPr>
              <a:t>&amp; </a:t>
            </a:r>
            <a:r>
              <a:rPr lang="en-US" b="1" dirty="0">
                <a:solidFill>
                  <a:schemeClr val="bg1"/>
                </a:solidFill>
              </a:rPr>
              <a:t>Extending</a:t>
            </a:r>
            <a:r>
              <a:rPr lang="en-US" dirty="0">
                <a:solidFill>
                  <a:schemeClr val="bg1"/>
                </a:solidFill>
              </a:rPr>
              <a:t> </a:t>
            </a:r>
            <a:br>
              <a:rPr lang="en-US" dirty="0">
                <a:solidFill>
                  <a:schemeClr val="bg1"/>
                </a:solidFill>
              </a:rPr>
            </a:br>
            <a:r>
              <a:rPr lang="en-US" dirty="0">
                <a:solidFill>
                  <a:schemeClr val="bg1"/>
                </a:solidFill>
              </a:rPr>
              <a:t/>
            </a:r>
            <a:br>
              <a:rPr lang="en-US" dirty="0">
                <a:solidFill>
                  <a:schemeClr val="bg1"/>
                </a:solidFill>
              </a:rPr>
            </a:br>
            <a:endParaRPr lang="en-US" dirty="0"/>
          </a:p>
        </p:txBody>
      </p:sp>
      <p:sp>
        <p:nvSpPr>
          <p:cNvPr id="3" name="Rectangle 2"/>
          <p:cNvSpPr/>
          <p:nvPr/>
        </p:nvSpPr>
        <p:spPr>
          <a:xfrm>
            <a:off x="972457" y="1988457"/>
            <a:ext cx="10203543" cy="3139321"/>
          </a:xfrm>
          <a:prstGeom prst="rect">
            <a:avLst/>
          </a:prstGeom>
        </p:spPr>
        <p:txBody>
          <a:bodyPr wrap="square">
            <a:spAutoFit/>
          </a:bodyPr>
          <a:lstStyle/>
          <a:p>
            <a:r>
              <a:rPr lang="en-US" sz="1800" b="1" dirty="0">
                <a:solidFill>
                  <a:schemeClr val="bg1"/>
                </a:solidFill>
              </a:rPr>
              <a:t>Enabling</a:t>
            </a:r>
            <a:r>
              <a:rPr lang="en-US" sz="1800" dirty="0">
                <a:solidFill>
                  <a:schemeClr val="bg1"/>
                </a:solidFill>
              </a:rPr>
              <a:t> </a:t>
            </a:r>
          </a:p>
          <a:p>
            <a:r>
              <a:rPr lang="en-US" sz="1800" dirty="0">
                <a:solidFill>
                  <a:schemeClr val="bg1"/>
                </a:solidFill>
              </a:rPr>
              <a:t>The e-medicine enables communication and information exchange in an official and standardized way </a:t>
            </a:r>
            <a:r>
              <a:rPr lang="en-US" sz="1800" dirty="0" smtClean="0">
                <a:solidFill>
                  <a:schemeClr val="bg1"/>
                </a:solidFill>
              </a:rPr>
              <a:t>among </a:t>
            </a:r>
            <a:r>
              <a:rPr lang="en-US" sz="1800" dirty="0">
                <a:solidFill>
                  <a:schemeClr val="bg1"/>
                </a:solidFill>
              </a:rPr>
              <a:t>health care stakeholders. This prevents confusion that may arise as results of misreporting, misinterpretation and misplacement of documents. Besides, medical professionals can be able to clarify unclear messages in real time using the online platforms. </a:t>
            </a:r>
          </a:p>
          <a:p>
            <a:r>
              <a:rPr lang="en-US" sz="1800" b="1" dirty="0">
                <a:solidFill>
                  <a:schemeClr val="bg1"/>
                </a:solidFill>
              </a:rPr>
              <a:t>Extending</a:t>
            </a:r>
            <a:r>
              <a:rPr lang="en-US" sz="1800" dirty="0">
                <a:solidFill>
                  <a:schemeClr val="bg1"/>
                </a:solidFill>
              </a:rPr>
              <a:t> </a:t>
            </a:r>
          </a:p>
          <a:p>
            <a:r>
              <a:rPr lang="en-US" sz="1800" dirty="0">
                <a:solidFill>
                  <a:schemeClr val="bg1"/>
                </a:solidFill>
              </a:rPr>
              <a:t>The e-health enables extending of health information beyond geographical boundaries. Health specialists are able to provide medical diagnosis, management and treatment to a patient in any part of the world. The geographical hindrances are broken by use of technologies. Besides, a single doctor can be able to guide other junior professional through a complex medical operation through use of the latest technologies. </a:t>
            </a:r>
          </a:p>
        </p:txBody>
      </p:sp>
    </p:spTree>
    <p:extLst>
      <p:ext uri="{BB962C8B-B14F-4D97-AF65-F5344CB8AC3E}">
        <p14:creationId xmlns:p14="http://schemas.microsoft.com/office/powerpoint/2010/main" val="2284130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6353" y="853485"/>
            <a:ext cx="4015409" cy="1330688"/>
          </a:xfrm>
        </p:spPr>
        <p:txBody>
          <a:bodyPr>
            <a:normAutofit fontScale="90000"/>
          </a:bodyPr>
          <a:lstStyle/>
          <a:p>
            <a:r>
              <a:rPr lang="en-US" b="1" dirty="0">
                <a:solidFill>
                  <a:schemeClr val="bg1"/>
                </a:solidFill>
              </a:rPr>
              <a:t>Equity</a:t>
            </a:r>
            <a:r>
              <a:rPr lang="en-US" dirty="0">
                <a:solidFill>
                  <a:schemeClr val="bg1"/>
                </a:solidFill>
              </a:rPr>
              <a:t> </a:t>
            </a:r>
            <a:r>
              <a:rPr lang="en-US" dirty="0" smtClean="0">
                <a:solidFill>
                  <a:schemeClr val="bg1"/>
                </a:solidFill>
              </a:rPr>
              <a:t>&amp;</a:t>
            </a:r>
            <a:r>
              <a:rPr lang="en-US" b="1" dirty="0">
                <a:solidFill>
                  <a:schemeClr val="bg1"/>
                </a:solidFill>
              </a:rPr>
              <a:t>Ethics</a:t>
            </a:r>
            <a:r>
              <a:rPr lang="en-US" dirty="0">
                <a:solidFill>
                  <a:schemeClr val="bg1"/>
                </a:solidFill>
              </a:rPr>
              <a:t/>
            </a:r>
            <a:br>
              <a:rPr lang="en-US" dirty="0">
                <a:solidFill>
                  <a:schemeClr val="bg1"/>
                </a:solidFill>
              </a:rPr>
            </a:br>
            <a:r>
              <a:rPr lang="en-US" dirty="0">
                <a:solidFill>
                  <a:schemeClr val="bg1"/>
                </a:solidFill>
              </a:rPr>
              <a:t/>
            </a:r>
            <a:br>
              <a:rPr lang="en-US" dirty="0">
                <a:solidFill>
                  <a:schemeClr val="bg1"/>
                </a:solidFill>
              </a:rPr>
            </a:br>
            <a:endParaRPr lang="en-US" dirty="0"/>
          </a:p>
        </p:txBody>
      </p:sp>
      <p:sp>
        <p:nvSpPr>
          <p:cNvPr id="3" name="Rectangle 2"/>
          <p:cNvSpPr/>
          <p:nvPr/>
        </p:nvSpPr>
        <p:spPr>
          <a:xfrm>
            <a:off x="1103087" y="1799885"/>
            <a:ext cx="10101942" cy="2862322"/>
          </a:xfrm>
          <a:prstGeom prst="rect">
            <a:avLst/>
          </a:prstGeom>
        </p:spPr>
        <p:txBody>
          <a:bodyPr wrap="square">
            <a:spAutoFit/>
          </a:bodyPr>
          <a:lstStyle/>
          <a:p>
            <a:r>
              <a:rPr lang="en-US" sz="1800" b="1" dirty="0">
                <a:solidFill>
                  <a:schemeClr val="bg1"/>
                </a:solidFill>
              </a:rPr>
              <a:t>Ethics</a:t>
            </a:r>
            <a:endParaRPr lang="en-US" sz="1800" dirty="0">
              <a:solidFill>
                <a:schemeClr val="bg1"/>
              </a:solidFill>
            </a:endParaRPr>
          </a:p>
          <a:p>
            <a:r>
              <a:rPr lang="en-US" sz="1800" dirty="0">
                <a:solidFill>
                  <a:schemeClr val="bg1"/>
                </a:solidFill>
              </a:rPr>
              <a:t>The exchange of data in online platforms poses ethical issues concerning the privacy of the patient. For this reasons, the patients as well as the medical professionals should always strive to ensure they do not infringe the other party’s information. </a:t>
            </a:r>
          </a:p>
          <a:p>
            <a:r>
              <a:rPr lang="en-US" sz="1800" b="1" dirty="0">
                <a:solidFill>
                  <a:schemeClr val="bg1"/>
                </a:solidFill>
              </a:rPr>
              <a:t>Equity</a:t>
            </a:r>
            <a:r>
              <a:rPr lang="en-US" sz="1800" dirty="0">
                <a:solidFill>
                  <a:schemeClr val="bg1"/>
                </a:solidFill>
              </a:rPr>
              <a:t> </a:t>
            </a:r>
          </a:p>
          <a:p>
            <a:r>
              <a:rPr lang="en-US" sz="1800" dirty="0">
                <a:solidFill>
                  <a:schemeClr val="bg1"/>
                </a:solidFill>
              </a:rPr>
              <a:t>Online platform have made it easy for almost everyone to have access to medical care. Smartphones which have become cheap over the years have reduced the digital divide that has existed over the years. However, it has created a rift between those who have access to digital platform and those who have not. The government should promote access to this information availed to all</a:t>
            </a:r>
          </a:p>
        </p:txBody>
      </p:sp>
    </p:spTree>
    <p:extLst>
      <p:ext uri="{BB962C8B-B14F-4D97-AF65-F5344CB8AC3E}">
        <p14:creationId xmlns:p14="http://schemas.microsoft.com/office/powerpoint/2010/main" val="3625704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4" name="Rectangle 3"/>
          <p:cNvSpPr/>
          <p:nvPr/>
        </p:nvSpPr>
        <p:spPr>
          <a:xfrm>
            <a:off x="798285" y="1988458"/>
            <a:ext cx="10537371" cy="3416320"/>
          </a:xfrm>
          <a:prstGeom prst="rect">
            <a:avLst/>
          </a:prstGeom>
        </p:spPr>
        <p:txBody>
          <a:bodyPr wrap="square">
            <a:spAutoFit/>
          </a:bodyPr>
          <a:lstStyle/>
          <a:p>
            <a:r>
              <a:rPr lang="en-US" sz="2400" dirty="0">
                <a:solidFill>
                  <a:schemeClr val="bg1"/>
                </a:solidFill>
                <a:latin typeface="Calibri"/>
                <a:ea typeface="Calibri"/>
                <a:cs typeface="Calibri"/>
                <a:sym typeface="Calibri"/>
              </a:rPr>
              <a:t>It is clear that e-health is likely to promote an increased access to healthcare in the Kingdom of Saudi Arabia. Through increased accessibility to medical care, e-health will transform the delivery of medical care across the kingdom. Notwithstanding, the access to information will not only improve the quality of service delivery but also promote adherence to medication by the patient. It is therefore recommended that the government will implement this strategy fully. However, strict laws governing the privacy and ethical issues should be addressed before the implementation of this strategy to avoid cases of data infringement and ensure the privacy of all the participants</a:t>
            </a:r>
          </a:p>
        </p:txBody>
      </p:sp>
    </p:spTree>
    <p:extLst>
      <p:ext uri="{BB962C8B-B14F-4D97-AF65-F5344CB8AC3E}">
        <p14:creationId xmlns:p14="http://schemas.microsoft.com/office/powerpoint/2010/main" val="2229134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20"/>
          <p:cNvSpPr txBox="1">
            <a:spLocks noGrp="1"/>
          </p:cNvSpPr>
          <p:nvPr>
            <p:ph type="ctrTitle"/>
          </p:nvPr>
        </p:nvSpPr>
        <p:spPr>
          <a:xfrm>
            <a:off x="4512000" y="924339"/>
            <a:ext cx="3168000" cy="3505580"/>
          </a:xfrm>
          <a:prstGeom prst="rect">
            <a:avLst/>
          </a:prstGeom>
          <a:noFill/>
          <a:ln>
            <a:noFill/>
          </a:ln>
        </p:spPr>
        <p:txBody>
          <a:bodyPr spcFirstLastPara="1" wrap="square" lIns="0" tIns="0" rIns="0" bIns="0" anchor="b" anchorCtr="0">
            <a:normAutofit fontScale="90000"/>
          </a:bodyPr>
          <a:lstStyle/>
          <a:p>
            <a:pPr marL="0" lvl="0" indent="0" algn="ctr" rtl="0">
              <a:lnSpc>
                <a:spcPct val="80000"/>
              </a:lnSpc>
              <a:spcBef>
                <a:spcPts val="0"/>
              </a:spcBef>
              <a:spcAft>
                <a:spcPts val="0"/>
              </a:spcAft>
              <a:buClr>
                <a:schemeClr val="lt1"/>
              </a:buClr>
              <a:buSzPts val="3600"/>
              <a:buFont typeface="Garamond"/>
              <a:buNone/>
            </a:pPr>
            <a:r>
              <a:rPr lang="en-IN" sz="3600"/>
              <a:t>We can conclude by saying that all the threats are interconnected to one another and should therefore be solved based on their priorities.</a:t>
            </a:r>
            <a:endParaRPr sz="3600"/>
          </a:p>
        </p:txBody>
      </p:sp>
      <p:pic>
        <p:nvPicPr>
          <p:cNvPr id="344" name="Google Shape;344;p20" descr="Person overlooking the horizon from the top of a mountain"/>
          <p:cNvPicPr preferRelativeResize="0">
            <a:picLocks noGrp="1"/>
          </p:cNvPicPr>
          <p:nvPr>
            <p:ph type="pic" idx="2"/>
          </p:nvPr>
        </p:nvPicPr>
        <p:blipFill rotWithShape="1">
          <a:blip r:embed="rId3">
            <a:alphaModFix/>
          </a:blip>
          <a:srcRect t="9324" b="9324"/>
          <a:stretch/>
        </p:blipFill>
        <p:spPr>
          <a:xfrm>
            <a:off x="720000" y="720000"/>
            <a:ext cx="10753200" cy="5382000"/>
          </a:xfrm>
          <a:prstGeom prst="rect">
            <a:avLst/>
          </a:prstGeom>
          <a:noFill/>
          <a:ln>
            <a:noFill/>
          </a:ln>
        </p:spPr>
      </p:pic>
      <p:sp>
        <p:nvSpPr>
          <p:cNvPr id="345" name="Google Shape;345;p20"/>
          <p:cNvSpPr txBox="1">
            <a:spLocks noGrp="1"/>
          </p:cNvSpPr>
          <p:nvPr>
            <p:ph type="subTitle" idx="1"/>
          </p:nvPr>
        </p:nvSpPr>
        <p:spPr>
          <a:xfrm>
            <a:off x="4512000" y="5166704"/>
            <a:ext cx="3168000" cy="766957"/>
          </a:xfrm>
          <a:prstGeom prst="rect">
            <a:avLst/>
          </a:prstGeom>
          <a:noFill/>
          <a:ln>
            <a:noFill/>
          </a:ln>
        </p:spPr>
        <p:txBody>
          <a:bodyPr spcFirstLastPara="1" wrap="square" lIns="0" tIns="0" rIns="0" bIns="0" anchor="t" anchorCtr="0">
            <a:normAutofit/>
          </a:bodyPr>
          <a:lstStyle/>
          <a:p>
            <a:pPr marL="0" lvl="0" indent="0" algn="ctr" rtl="0">
              <a:lnSpc>
                <a:spcPct val="90000"/>
              </a:lnSpc>
              <a:spcBef>
                <a:spcPts val="0"/>
              </a:spcBef>
              <a:spcAft>
                <a:spcPts val="0"/>
              </a:spcAft>
              <a:buClr>
                <a:schemeClr val="lt1"/>
              </a:buClr>
              <a:buSzPts val="1600"/>
              <a:buNone/>
            </a:pPr>
            <a:r>
              <a:rPr lang="en-IN" dirty="0">
                <a:solidFill>
                  <a:schemeClr val="tx2">
                    <a:lumMod val="10000"/>
                  </a:schemeClr>
                </a:solidFill>
              </a:rPr>
              <a:t>Thank You</a:t>
            </a:r>
            <a:endParaRPr dirty="0">
              <a:solidFill>
                <a:schemeClr val="tx2">
                  <a:lumMod val="1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21"/>
          <p:cNvSpPr txBox="1">
            <a:spLocks noGrp="1"/>
          </p:cNvSpPr>
          <p:nvPr>
            <p:ph type="title"/>
          </p:nvPr>
        </p:nvSpPr>
        <p:spPr>
          <a:xfrm>
            <a:off x="1172817" y="406876"/>
            <a:ext cx="2279373" cy="1858617"/>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3200"/>
              <a:buFont typeface="Garamond"/>
              <a:buNone/>
            </a:pPr>
            <a:r>
              <a:rPr lang="en-IN"/>
              <a:t>References</a:t>
            </a:r>
            <a:endParaRPr/>
          </a:p>
        </p:txBody>
      </p:sp>
      <p:sp>
        <p:nvSpPr>
          <p:cNvPr id="352" name="Google Shape;352;p21"/>
          <p:cNvSpPr txBox="1">
            <a:spLocks noGrp="1"/>
          </p:cNvSpPr>
          <p:nvPr>
            <p:ph type="body" idx="1"/>
          </p:nvPr>
        </p:nvSpPr>
        <p:spPr>
          <a:xfrm>
            <a:off x="4108361" y="1004552"/>
            <a:ext cx="7044743" cy="4417454"/>
          </a:xfrm>
          <a:prstGeom prst="rect">
            <a:avLst/>
          </a:prstGeom>
          <a:noFill/>
          <a:ln>
            <a:noFill/>
          </a:ln>
        </p:spPr>
        <p:txBody>
          <a:bodyPr spcFirstLastPara="1" wrap="square" lIns="91425" tIns="45700" rIns="91425" bIns="45700" anchor="ctr" anchorCtr="0">
            <a:normAutofit fontScale="40000" lnSpcReduction="20000"/>
          </a:bodyPr>
          <a:lstStyle/>
          <a:p>
            <a:pPr marL="571500" indent="-571500" algn="l">
              <a:lnSpc>
                <a:spcPct val="220000"/>
              </a:lnSpc>
              <a:spcBef>
                <a:spcPts val="0"/>
              </a:spcBef>
              <a:buSzPts val="2664"/>
              <a:buFont typeface="Wingdings" pitchFamily="2" charset="2"/>
              <a:buChar char="v"/>
            </a:pPr>
            <a:r>
              <a:rPr lang="en-US" sz="3200" dirty="0">
                <a:latin typeface="Times New Roman" pitchFamily="18" charset="0"/>
                <a:cs typeface="Times New Roman" pitchFamily="18" charset="0"/>
              </a:rPr>
              <a:t>AlBar, A. M., &amp; </a:t>
            </a:r>
            <a:r>
              <a:rPr lang="en-US" sz="3200" dirty="0" err="1">
                <a:latin typeface="Times New Roman" pitchFamily="18" charset="0"/>
                <a:cs typeface="Times New Roman" pitchFamily="18" charset="0"/>
              </a:rPr>
              <a:t>Hoque</a:t>
            </a:r>
            <a:r>
              <a:rPr lang="en-US" sz="3200" dirty="0">
                <a:latin typeface="Times New Roman" pitchFamily="18" charset="0"/>
                <a:cs typeface="Times New Roman" pitchFamily="18" charset="0"/>
              </a:rPr>
              <a:t>, M. R. (2019). Patient acceptance of e-health services in Saudi Arabia: An integrative perspective. </a:t>
            </a:r>
            <a:r>
              <a:rPr lang="en-US" sz="3200" i="1" dirty="0">
                <a:latin typeface="Times New Roman" pitchFamily="18" charset="0"/>
                <a:cs typeface="Times New Roman" pitchFamily="18" charset="0"/>
              </a:rPr>
              <a:t>Telemedicine and e-Health</a:t>
            </a:r>
            <a:r>
              <a:rPr lang="en-US" sz="3200" dirty="0">
                <a:latin typeface="Times New Roman" pitchFamily="18" charset="0"/>
                <a:cs typeface="Times New Roman" pitchFamily="18" charset="0"/>
              </a:rPr>
              <a:t>, </a:t>
            </a:r>
            <a:r>
              <a:rPr lang="en-US" sz="3200" i="1" dirty="0">
                <a:latin typeface="Times New Roman" pitchFamily="18" charset="0"/>
                <a:cs typeface="Times New Roman" pitchFamily="18" charset="0"/>
              </a:rPr>
              <a:t>25</a:t>
            </a:r>
            <a:r>
              <a:rPr lang="en-US" sz="3200" dirty="0">
                <a:latin typeface="Times New Roman" pitchFamily="18" charset="0"/>
                <a:cs typeface="Times New Roman" pitchFamily="18" charset="0"/>
              </a:rPr>
              <a:t>(9), 847-852</a:t>
            </a:r>
            <a:r>
              <a:rPr lang="en-US" sz="3200" dirty="0" smtClean="0">
                <a:latin typeface="Times New Roman" pitchFamily="18" charset="0"/>
                <a:cs typeface="Times New Roman" pitchFamily="18" charset="0"/>
              </a:rPr>
              <a:t>.</a:t>
            </a:r>
            <a:endParaRPr lang="en-US" sz="3330" dirty="0" smtClean="0">
              <a:latin typeface="Times New Roman" pitchFamily="18" charset="0"/>
              <a:cs typeface="Times New Roman" pitchFamily="18" charset="0"/>
            </a:endParaRPr>
          </a:p>
          <a:p>
            <a:pPr marL="571500" lvl="0" indent="-571500" algn="l">
              <a:lnSpc>
                <a:spcPct val="220000"/>
              </a:lnSpc>
              <a:spcBef>
                <a:spcPts val="0"/>
              </a:spcBef>
              <a:buSzPts val="2664"/>
              <a:buFont typeface="Wingdings" pitchFamily="2" charset="2"/>
              <a:buChar char="v"/>
            </a:pPr>
            <a:r>
              <a:rPr lang="en-US" sz="3330" dirty="0" err="1" smtClean="0">
                <a:latin typeface="Times New Roman" pitchFamily="18" charset="0"/>
                <a:cs typeface="Times New Roman" pitchFamily="18" charset="0"/>
              </a:rPr>
              <a:t>Eysenbach</a:t>
            </a:r>
            <a:r>
              <a:rPr lang="en-US" sz="3330" dirty="0">
                <a:latin typeface="Times New Roman" pitchFamily="18" charset="0"/>
                <a:cs typeface="Times New Roman" pitchFamily="18" charset="0"/>
              </a:rPr>
              <a:t>, G. (2016). What is e-health?. Journal of medical Internet research, 3(2), e20</a:t>
            </a:r>
            <a:r>
              <a:rPr lang="en-US" sz="3330" dirty="0" smtClean="0">
                <a:latin typeface="Times New Roman" pitchFamily="18" charset="0"/>
                <a:cs typeface="Times New Roman" pitchFamily="18" charset="0"/>
              </a:rPr>
              <a:t>.</a:t>
            </a:r>
          </a:p>
          <a:p>
            <a:pPr marL="571500" lvl="0" indent="-571500" algn="l">
              <a:lnSpc>
                <a:spcPct val="220000"/>
              </a:lnSpc>
              <a:spcBef>
                <a:spcPts val="0"/>
              </a:spcBef>
              <a:buSzPts val="2664"/>
              <a:buFont typeface="Wingdings" pitchFamily="2" charset="2"/>
              <a:buChar char="v"/>
            </a:pPr>
            <a:r>
              <a:rPr lang="en-US" sz="3200" dirty="0">
                <a:latin typeface="Times New Roman" pitchFamily="18" charset="0"/>
                <a:cs typeface="Times New Roman" pitchFamily="18" charset="0"/>
              </a:rPr>
              <a:t>Kreps, G. L. (2020). The Emerging Area of E‐health Communication Research: Using Data to Enhance the Effectiveness of Health Information Systems. </a:t>
            </a:r>
            <a:r>
              <a:rPr lang="en-US" sz="3200" i="1" dirty="0">
                <a:latin typeface="Times New Roman" pitchFamily="18" charset="0"/>
                <a:cs typeface="Times New Roman" pitchFamily="18" charset="0"/>
              </a:rPr>
              <a:t>The Handbook of Applied Communication Research</a:t>
            </a:r>
            <a:r>
              <a:rPr lang="en-US" sz="3200" dirty="0">
                <a:latin typeface="Times New Roman" pitchFamily="18" charset="0"/>
                <a:cs typeface="Times New Roman" pitchFamily="18" charset="0"/>
              </a:rPr>
              <a:t>, 971-982</a:t>
            </a:r>
            <a:r>
              <a:rPr lang="en-US" sz="3200" dirty="0" smtClean="0">
                <a:latin typeface="Times New Roman" pitchFamily="18" charset="0"/>
                <a:cs typeface="Times New Roman" pitchFamily="18" charset="0"/>
              </a:rPr>
              <a:t>.</a:t>
            </a:r>
          </a:p>
          <a:p>
            <a:pPr marL="571500" lvl="0" indent="-571500" algn="l">
              <a:lnSpc>
                <a:spcPct val="220000"/>
              </a:lnSpc>
              <a:spcBef>
                <a:spcPts val="0"/>
              </a:spcBef>
              <a:buSzPts val="2664"/>
              <a:buFont typeface="Wingdings" pitchFamily="2" charset="2"/>
              <a:buChar char="v"/>
            </a:pPr>
            <a:r>
              <a:rPr lang="en-US" sz="2800" dirty="0" err="1">
                <a:latin typeface="Times New Roman" pitchFamily="18" charset="0"/>
                <a:cs typeface="Times New Roman" pitchFamily="18" charset="0"/>
              </a:rPr>
              <a:t>Nilsen</a:t>
            </a:r>
            <a:r>
              <a:rPr lang="en-US" sz="2800" dirty="0">
                <a:latin typeface="Times New Roman" pitchFamily="18" charset="0"/>
                <a:cs typeface="Times New Roman" pitchFamily="18" charset="0"/>
              </a:rPr>
              <a:t>, E. R., </a:t>
            </a:r>
            <a:r>
              <a:rPr lang="en-US" sz="2800" dirty="0" err="1">
                <a:latin typeface="Times New Roman" pitchFamily="18" charset="0"/>
                <a:cs typeface="Times New Roman" pitchFamily="18" charset="0"/>
              </a:rPr>
              <a:t>Stendal</a:t>
            </a:r>
            <a:r>
              <a:rPr lang="en-US" sz="2800" dirty="0">
                <a:latin typeface="Times New Roman" pitchFamily="18" charset="0"/>
                <a:cs typeface="Times New Roman" pitchFamily="18" charset="0"/>
              </a:rPr>
              <a:t>, K., &amp; </a:t>
            </a:r>
            <a:r>
              <a:rPr lang="en-US" sz="2800" dirty="0" err="1">
                <a:latin typeface="Times New Roman" pitchFamily="18" charset="0"/>
                <a:cs typeface="Times New Roman" pitchFamily="18" charset="0"/>
              </a:rPr>
              <a:t>Gullslett</a:t>
            </a:r>
            <a:r>
              <a:rPr lang="en-US" sz="2800" dirty="0">
                <a:latin typeface="Times New Roman" pitchFamily="18" charset="0"/>
                <a:cs typeface="Times New Roman" pitchFamily="18" charset="0"/>
              </a:rPr>
              <a:t>, M. K. (2020). Implementation of </a:t>
            </a:r>
            <a:r>
              <a:rPr lang="en-US" sz="2800" dirty="0" err="1">
                <a:latin typeface="Times New Roman" pitchFamily="18" charset="0"/>
                <a:cs typeface="Times New Roman" pitchFamily="18" charset="0"/>
              </a:rPr>
              <a:t>eHealth</a:t>
            </a:r>
            <a:r>
              <a:rPr lang="en-US" sz="2800" dirty="0">
                <a:latin typeface="Times New Roman" pitchFamily="18" charset="0"/>
                <a:cs typeface="Times New Roman" pitchFamily="18" charset="0"/>
              </a:rPr>
              <a:t> Technology in Community Health Care: the complexity of stakeholder involvement. </a:t>
            </a:r>
            <a:r>
              <a:rPr lang="en-US" sz="2800" i="1" dirty="0">
                <a:latin typeface="Times New Roman" pitchFamily="18" charset="0"/>
                <a:cs typeface="Times New Roman" pitchFamily="18" charset="0"/>
              </a:rPr>
              <a:t>BMC Health Services Research</a:t>
            </a:r>
            <a:r>
              <a:rPr lang="en-US" sz="2800" dirty="0">
                <a:latin typeface="Times New Roman" pitchFamily="18" charset="0"/>
                <a:cs typeface="Times New Roman" pitchFamily="18" charset="0"/>
              </a:rPr>
              <a:t>, </a:t>
            </a:r>
            <a:r>
              <a:rPr lang="en-US" sz="2800" i="1" dirty="0">
                <a:latin typeface="Times New Roman" pitchFamily="18" charset="0"/>
                <a:cs typeface="Times New Roman" pitchFamily="18" charset="0"/>
              </a:rPr>
              <a:t>20</a:t>
            </a:r>
            <a:r>
              <a:rPr lang="en-US" sz="2800" dirty="0">
                <a:latin typeface="Times New Roman" pitchFamily="18" charset="0"/>
                <a:cs typeface="Times New Roman" pitchFamily="18" charset="0"/>
              </a:rPr>
              <a:t>, 1-13.</a:t>
            </a:r>
            <a:endParaRPr lang="en-US" sz="3330" dirty="0" smtClean="0">
              <a:latin typeface="Times New Roman" pitchFamily="18" charset="0"/>
              <a:cs typeface="Times New Roman" pitchFamily="18" charset="0"/>
            </a:endParaRPr>
          </a:p>
          <a:p>
            <a:pPr marL="571500" lvl="0" indent="-571500" algn="l">
              <a:lnSpc>
                <a:spcPct val="220000"/>
              </a:lnSpc>
              <a:spcBef>
                <a:spcPts val="0"/>
              </a:spcBef>
              <a:buSzPts val="2664"/>
              <a:buFont typeface="Wingdings" pitchFamily="2" charset="2"/>
              <a:buChar char="v"/>
            </a:pPr>
            <a:r>
              <a:rPr lang="en-US" sz="3200" dirty="0">
                <a:latin typeface="Times New Roman" pitchFamily="18" charset="0"/>
                <a:cs typeface="Times New Roman" pitchFamily="18" charset="0"/>
              </a:rPr>
              <a:t>Tare, S., &amp; </a:t>
            </a:r>
            <a:r>
              <a:rPr lang="en-US" sz="3200" dirty="0" err="1">
                <a:latin typeface="Times New Roman" pitchFamily="18" charset="0"/>
                <a:cs typeface="Times New Roman" pitchFamily="18" charset="0"/>
              </a:rPr>
              <a:t>Garge</a:t>
            </a:r>
            <a:r>
              <a:rPr lang="en-US" sz="3200" dirty="0">
                <a:latin typeface="Times New Roman" pitchFamily="18" charset="0"/>
                <a:cs typeface="Times New Roman" pitchFamily="18" charset="0"/>
              </a:rPr>
              <a:t>, D. (2020). E-health technologies: The future healthcare. </a:t>
            </a:r>
            <a:r>
              <a:rPr lang="en-US" sz="3200" i="1" dirty="0">
                <a:latin typeface="Times New Roman" pitchFamily="18" charset="0"/>
                <a:cs typeface="Times New Roman" pitchFamily="18" charset="0"/>
              </a:rPr>
              <a:t>Journal of Dental Research and Review</a:t>
            </a:r>
            <a:r>
              <a:rPr lang="en-US" sz="3200" dirty="0">
                <a:latin typeface="Times New Roman" pitchFamily="18" charset="0"/>
                <a:cs typeface="Times New Roman" pitchFamily="18" charset="0"/>
              </a:rPr>
              <a:t>, </a:t>
            </a:r>
            <a:r>
              <a:rPr lang="en-US" sz="3200" i="1" dirty="0">
                <a:latin typeface="Times New Roman" pitchFamily="18" charset="0"/>
                <a:cs typeface="Times New Roman" pitchFamily="18" charset="0"/>
              </a:rPr>
              <a:t>7</a:t>
            </a:r>
            <a:r>
              <a:rPr lang="en-US" sz="3200" dirty="0">
                <a:latin typeface="Times New Roman" pitchFamily="18" charset="0"/>
                <a:cs typeface="Times New Roman" pitchFamily="18" charset="0"/>
              </a:rPr>
              <a:t>(5), 58</a:t>
            </a:r>
            <a:r>
              <a:rPr lang="en-US" sz="3200" dirty="0" smtClean="0">
                <a:latin typeface="Times New Roman" pitchFamily="18" charset="0"/>
                <a:cs typeface="Times New Roman" pitchFamily="18" charset="0"/>
              </a:rPr>
              <a:t>.</a:t>
            </a:r>
          </a:p>
          <a:p>
            <a:pPr marL="571500" lvl="0" indent="-571500" algn="l">
              <a:lnSpc>
                <a:spcPct val="80000"/>
              </a:lnSpc>
              <a:spcBef>
                <a:spcPts val="0"/>
              </a:spcBef>
              <a:buSzPts val="2664"/>
              <a:buFont typeface="Arial"/>
              <a:buChar char="•"/>
            </a:pPr>
            <a:endParaRPr lang="en-US" sz="3330" dirty="0"/>
          </a:p>
          <a:p>
            <a:pPr marL="571500" lvl="0" indent="-571500" algn="ctr" rtl="0">
              <a:lnSpc>
                <a:spcPct val="80000"/>
              </a:lnSpc>
              <a:spcBef>
                <a:spcPts val="0"/>
              </a:spcBef>
              <a:spcAft>
                <a:spcPts val="0"/>
              </a:spcAft>
              <a:buClr>
                <a:schemeClr val="lt1"/>
              </a:buClr>
              <a:buSzPts val="2664"/>
              <a:buFont typeface="Arial"/>
              <a:buChar char="•"/>
            </a:pPr>
            <a:endParaRPr sz="3330" dirty="0"/>
          </a:p>
        </p:txBody>
      </p:sp>
      <p:pic>
        <p:nvPicPr>
          <p:cNvPr id="353" name="Google Shape;353;p21"/>
          <p:cNvPicPr preferRelativeResize="0">
            <a:picLocks noGrp="1"/>
          </p:cNvPicPr>
          <p:nvPr>
            <p:ph type="pic" idx="2"/>
          </p:nvPr>
        </p:nvPicPr>
        <p:blipFill rotWithShape="1">
          <a:blip r:embed="rId3">
            <a:alphaModFix/>
          </a:blip>
          <a:srcRect l="29475" r="29475"/>
          <a:stretch/>
        </p:blipFill>
        <p:spPr>
          <a:xfrm>
            <a:off x="1080000" y="2304000"/>
            <a:ext cx="2520000" cy="3454357"/>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MS-Theme-Water">
      <a:dk1>
        <a:srgbClr val="000000"/>
      </a:dk1>
      <a:lt1>
        <a:srgbClr val="FFFFFF"/>
      </a:lt1>
      <a:dk2>
        <a:srgbClr val="696464"/>
      </a:dk2>
      <a:lt2>
        <a:srgbClr val="E9E5DC"/>
      </a:lt2>
      <a:accent1>
        <a:srgbClr val="96A9A9"/>
      </a:accent1>
      <a:accent2>
        <a:srgbClr val="CB581F"/>
      </a:accent2>
      <a:accent3>
        <a:srgbClr val="A28E6A"/>
      </a:accent3>
      <a:accent4>
        <a:srgbClr val="956251"/>
      </a:accent4>
      <a:accent5>
        <a:srgbClr val="918485"/>
      </a:accent5>
      <a:accent6>
        <a:srgbClr val="855D5D"/>
      </a:accent6>
      <a:hlink>
        <a:srgbClr val="D0690C"/>
      </a:hlink>
      <a:folHlink>
        <a:srgbClr val="9696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273</TotalTime>
  <Words>1419</Words>
  <Application>Microsoft Office PowerPoint</Application>
  <PresentationFormat>Custom</PresentationFormat>
  <Paragraphs>126</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Wingdings</vt:lpstr>
      <vt:lpstr>Courier New</vt:lpstr>
      <vt:lpstr>Garamond</vt:lpstr>
      <vt:lpstr>Times New Roman</vt:lpstr>
      <vt:lpstr>Calibri</vt:lpstr>
      <vt:lpstr>Office Theme</vt:lpstr>
      <vt:lpstr>The National Transformation Program </vt:lpstr>
      <vt:lpstr>Introduction  </vt:lpstr>
      <vt:lpstr>Main Stakeholders </vt:lpstr>
      <vt:lpstr>Efficiency &amp; Enhancing quality  </vt:lpstr>
      <vt:lpstr>Evidence based &amp;Empowerment </vt:lpstr>
      <vt:lpstr>Encouragement &amp;Education </vt:lpstr>
      <vt:lpstr>Enabling &amp; Extending   </vt:lpstr>
      <vt:lpstr>Equity &amp;Ethics  </vt:lpstr>
      <vt:lpstr>Conclusion </vt:lpstr>
      <vt:lpstr>We can conclude by saying that all the threats are interconnected to one another and should therefore be solved based on their priorities.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Potential Threats to the Global Environment</dc:title>
  <cp:lastModifiedBy>Mrs and Mrs Kamau</cp:lastModifiedBy>
  <cp:revision>26</cp:revision>
  <dcterms:created xsi:type="dcterms:W3CDTF">2020-08-31T16:21:48Z</dcterms:created>
  <dcterms:modified xsi:type="dcterms:W3CDTF">2020-09-14T14:32:53Z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